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8" r:id="rId7"/>
    <p:sldId id="276" r:id="rId8"/>
    <p:sldId id="262" r:id="rId9"/>
    <p:sldId id="287" r:id="rId10"/>
    <p:sldId id="286" r:id="rId11"/>
    <p:sldId id="274" r:id="rId12"/>
    <p:sldId id="273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99" r:id="rId24"/>
    <p:sldId id="269" r:id="rId25"/>
    <p:sldId id="263" r:id="rId26"/>
    <p:sldId id="285" r:id="rId27"/>
    <p:sldId id="270" r:id="rId28"/>
    <p:sldId id="281" r:id="rId29"/>
    <p:sldId id="335" r:id="rId30"/>
    <p:sldId id="329" r:id="rId31"/>
    <p:sldId id="330" r:id="rId32"/>
    <p:sldId id="331" r:id="rId33"/>
    <p:sldId id="333" r:id="rId34"/>
    <p:sldId id="334" r:id="rId35"/>
    <p:sldId id="336" r:id="rId36"/>
    <p:sldId id="337" r:id="rId37"/>
    <p:sldId id="338" r:id="rId38"/>
    <p:sldId id="340" r:id="rId39"/>
    <p:sldId id="363" r:id="rId40"/>
    <p:sldId id="305" r:id="rId41"/>
    <p:sldId id="304" r:id="rId42"/>
    <p:sldId id="306" r:id="rId43"/>
    <p:sldId id="300" r:id="rId44"/>
    <p:sldId id="320" r:id="rId45"/>
    <p:sldId id="327" r:id="rId46"/>
    <p:sldId id="322" r:id="rId47"/>
    <p:sldId id="323" r:id="rId48"/>
    <p:sldId id="324" r:id="rId49"/>
    <p:sldId id="325" r:id="rId50"/>
    <p:sldId id="326" r:id="rId51"/>
    <p:sldId id="301" r:id="rId52"/>
    <p:sldId id="302" r:id="rId53"/>
    <p:sldId id="341" r:id="rId54"/>
    <p:sldId id="342" r:id="rId55"/>
    <p:sldId id="343" r:id="rId56"/>
    <p:sldId id="364" r:id="rId57"/>
    <p:sldId id="352" r:id="rId58"/>
    <p:sldId id="347" r:id="rId59"/>
    <p:sldId id="354" r:id="rId60"/>
    <p:sldId id="349" r:id="rId61"/>
    <p:sldId id="351" r:id="rId62"/>
    <p:sldId id="344" r:id="rId63"/>
    <p:sldId id="345" r:id="rId64"/>
    <p:sldId id="346" r:id="rId65"/>
    <p:sldId id="271" r:id="rId66"/>
    <p:sldId id="272" r:id="rId67"/>
  </p:sldIdLst>
  <p:sldSz cx="12192000" cy="6858000"/>
  <p:notesSz cx="6858000" cy="9144000"/>
  <p:embeddedFontLst>
    <p:embeddedFont>
      <p:font typeface="나눔고딕 ExtraBold" panose="020D0904000000000000" pitchFamily="50" charset="-127"/>
      <p:bold r:id="rId68"/>
    </p:embeddedFont>
    <p:embeddedFont>
      <p:font typeface="나눔스퀘어" panose="020B0600000101010101" pitchFamily="50" charset="-127"/>
      <p:regular r:id="rId69"/>
    </p:embeddedFont>
    <p:embeddedFont>
      <p:font typeface="나눔스퀘어 Bold" panose="020B0600000101010101" pitchFamily="50" charset="-127"/>
      <p:bold r:id="rId70"/>
    </p:embeddedFont>
    <p:embeddedFont>
      <p:font typeface="나눔스퀘어 ExtraBold" panose="020B0600000101010101" pitchFamily="50" charset="-127"/>
      <p:bold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0DBD7C-B835-420A-99DA-BDB5EF011112}">
          <p14:sldIdLst>
            <p14:sldId id="257"/>
            <p14:sldId id="258"/>
            <p14:sldId id="259"/>
            <p14:sldId id="260"/>
            <p14:sldId id="261"/>
            <p14:sldId id="268"/>
            <p14:sldId id="276"/>
            <p14:sldId id="262"/>
            <p14:sldId id="287"/>
            <p14:sldId id="286"/>
            <p14:sldId id="274"/>
            <p14:sldId id="27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8"/>
            <p14:sldId id="299"/>
            <p14:sldId id="269"/>
            <p14:sldId id="263"/>
            <p14:sldId id="285"/>
            <p14:sldId id="270"/>
          </p14:sldIdLst>
        </p14:section>
        <p14:section name="메인 &gt; 1. 회원 로그인 &gt; 회원 메뉴" id="{A6346642-348A-4AC6-863E-C5C947C71554}">
          <p14:sldIdLst>
            <p14:sldId id="281"/>
          </p14:sldIdLst>
        </p14:section>
        <p14:section name="회원 메뉴 &gt; 1. 호텔 예약/취소&gt; 1. 호텔 예약" id="{C7F4EEE7-B959-44B7-A493-C59DD41B9F5C}">
          <p14:sldIdLst>
            <p14:sldId id="335"/>
            <p14:sldId id="329"/>
            <p14:sldId id="330"/>
            <p14:sldId id="331"/>
            <p14:sldId id="333"/>
            <p14:sldId id="334"/>
            <p14:sldId id="336"/>
            <p14:sldId id="337"/>
            <p14:sldId id="338"/>
            <p14:sldId id="340"/>
          </p14:sldIdLst>
        </p14:section>
        <p14:section name="회원 메뉴 &gt; 1. 호텔 예약/취소&gt; 2. 호텔 예약 확인" id="{2285E299-5032-4D80-AA11-D6C2C3ADCB5B}">
          <p14:sldIdLst>
            <p14:sldId id="363"/>
            <p14:sldId id="305"/>
          </p14:sldIdLst>
        </p14:section>
        <p14:section name="회원 메뉴 &gt; 1. 호텔 예약/취소&gt; 3. 예약 취소" id="{E63AA2CB-0507-4FD4-BCF3-E540B9CF1688}">
          <p14:sldIdLst>
            <p14:sldId id="304"/>
            <p14:sldId id="306"/>
          </p14:sldIdLst>
        </p14:section>
        <p14:section name="회원 메뉴 &gt; 2. 이벤트 정보확인" id="{6FE0E43D-85D3-4948-8E81-6421CBA185B0}">
          <p14:sldIdLst>
            <p14:sldId id="300"/>
          </p14:sldIdLst>
        </p14:section>
        <p14:section name="회원 메뉴 &gt; 3. 마이페이지" id="{D6BE7F60-3C09-491F-8B38-90223D5E7053}">
          <p14:sldIdLst>
            <p14:sldId id="320"/>
            <p14:sldId id="327"/>
            <p14:sldId id="322"/>
            <p14:sldId id="323"/>
            <p14:sldId id="324"/>
            <p14:sldId id="325"/>
            <p14:sldId id="326"/>
          </p14:sldIdLst>
        </p14:section>
        <p14:section name="메인 &gt; 2. 비회원 로그인" id="{42415F2A-CF14-4ECC-A819-16B5D6E449E8}">
          <p14:sldIdLst>
            <p14:sldId id="301"/>
          </p14:sldIdLst>
        </p14:section>
        <p14:section name="비회원 메뉴 &gt; FAQ" id="{2E0EFF32-9B77-4C1A-A7B5-9CD7E7BDE816}">
          <p14:sldIdLst>
            <p14:sldId id="302"/>
          </p14:sldIdLst>
        </p14:section>
        <p14:section name="메인 &gt; 3. 회원가입" id="{7BFD56CD-CB83-44CF-B441-F01003FF663A}">
          <p14:sldIdLst>
            <p14:sldId id="341"/>
            <p14:sldId id="342"/>
          </p14:sldIdLst>
        </p14:section>
        <p14:section name="메인 &gt; 4. 아이디/비밀번호 찾기" id="{D589E367-DB32-4C65-BC93-DF9833F022B3}">
          <p14:sldIdLst>
            <p14:sldId id="343"/>
            <p14:sldId id="364"/>
          </p14:sldIdLst>
        </p14:section>
        <p14:section name="관리자 &gt; 1. 고객 관리 제어" id="{A842BC76-09FE-48FF-92B2-969C58DD1B36}">
          <p14:sldIdLst>
            <p14:sldId id="352"/>
          </p14:sldIdLst>
        </p14:section>
        <p14:section name="관리자 &gt; 2. 고객 메일 답변 작성" id="{13470441-7EAC-417C-B5E2-708FC9D9F375}">
          <p14:sldIdLst>
            <p14:sldId id="347"/>
          </p14:sldIdLst>
        </p14:section>
        <p14:section name="관리자 &gt; 3. 등급별 할인율 설정" id="{EA91C230-6B8B-414C-B182-19F356041500}">
          <p14:sldIdLst>
            <p14:sldId id="354"/>
          </p14:sldIdLst>
        </p14:section>
        <p14:section name="관리자 &gt; 4. 월별 이벤트 변경" id="{15E9C285-C6E3-4823-A1DA-87AD94B12EBD}">
          <p14:sldIdLst>
            <p14:sldId id="349"/>
          </p14:sldIdLst>
        </p14:section>
        <p14:section name="관리자 &gt; 5. 회원 개인 이메일 발송" id="{246BB961-BA38-4EF9-839C-30D3CE46C5A5}">
          <p14:sldIdLst>
            <p14:sldId id="351"/>
          </p14:sldIdLst>
        </p14:section>
        <p14:section name="관리자 &gt; 6.객실 조회 및 변경" id="{437497D9-5503-404F-B56F-4FE682EBD5C5}">
          <p14:sldIdLst>
            <p14:sldId id="344"/>
            <p14:sldId id="345"/>
            <p14:sldId id="346"/>
          </p14:sldIdLst>
        </p14:section>
        <p14:section name="Q&amp;A" id="{2331D9AD-5B17-44E5-8F14-E704A201DAD2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A5714E"/>
    <a:srgbClr val="017143"/>
    <a:srgbClr val="55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>
        <p:scale>
          <a:sx n="100" d="100"/>
          <a:sy n="100" d="100"/>
        </p:scale>
        <p:origin x="81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393B3-0803-458D-8E4A-23406B3E9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D40179-8FC6-49AE-8C4E-00EFBD3AC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6FD85-2824-4C08-9162-96D380CA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1A3B9-4954-4B8B-84E8-EB5A6E4C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1C14F-C40A-400F-9E65-8D90EEC4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9A08C-40EB-41B6-B83A-FD0DBB4A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59FC76-AA84-4C35-B361-769C2C7F7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F7787-2A44-4DC9-A53F-3ECAD7E2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F5AB2-F076-4C96-A15B-D333BFA9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A0CCB-ED16-4153-A477-339B8E5E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90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D56602-12CB-4B4C-AAF7-17AD97BE0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A7CCE-B691-4EA8-9B9B-D13CD4A87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E58C7-B802-44CB-825A-BFC9E09B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7F099-C0D0-41A0-865E-58045BA8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A4155-8B2F-4DC9-AF0E-6A2F7533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6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9624D-50DF-4A3F-BA22-67492698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4DD82-68C0-47A5-8CED-BBBC600A9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CF60B-669F-4C54-87E9-7DB2D734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BE621-4483-4CD1-A632-86889AE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0FB3E-8B34-4B98-B2C4-8CE28F70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2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51C8-27A5-47EC-AA3F-6C212464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8CC2A-ED88-4C42-A514-3E9561BBE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73DE5-A840-4F17-A932-077E0538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28101-506E-4A6E-BE20-0EE0169F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6E993-BD66-4BE6-9739-0A69D850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2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E4F0-1FE8-4CEC-9FCE-0D592C51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4052D-2281-41D1-AD3A-C0DA77A4A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50C101-29AB-49D9-BD4F-6F41EAC16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D2198-8361-4605-BF6B-382148F8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88BD7-7021-4F80-A05E-54C448D5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7E5E6-BA0E-42B7-B7C4-8E6770DF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705E3-6666-450C-8DEE-A3DAB294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B9DA6-C1CB-4AC0-931A-66F64BF6E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D0408B-6810-4B98-83DE-E120A9C95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F5F5-8CBD-4447-B853-C5F8699F4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6207F-3063-4FFC-A7A1-AC156119F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F1724A-FFDF-40E9-B22C-4CE44A15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8CF72-6E9A-45C6-AE45-DDB07CEE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BCFD6D-4321-4E57-A930-DCC1721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9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48271-C5BD-4D78-BD1F-FE626C66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F1203-9815-468B-A06A-573B26DF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F9C26A-AB72-43A8-BA65-F1E6594A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C44656-4BA3-4FE2-9AA2-0EC5634A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1E499F-1A01-4FCE-88A5-D66D5574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A75E60-CA21-4B49-90A7-7E38592B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C31B5-7CBE-42AF-A820-798091E6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5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552AE-3854-41B7-AE86-9D60E36D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C414-8F30-4AFE-A126-BD005F06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CB282-5AAD-4639-A3C9-6D244901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8F2AFA-A2AC-40DD-A38D-A407E50A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D3548-D0E7-41E7-828A-DD636C32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CA622-5DBC-48B2-8E41-8B745C83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1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2C0CA-1AF4-41E4-88EF-94550D5F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88E4B-5282-4F69-AA3C-0EBDCDC30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C7B3-E089-42A3-9F30-947CFAF8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1007-EE6A-487A-8DF6-031B66D5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800ECF-2EE2-47BD-8A7F-0BD51E41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143757-111E-47FC-944C-0350E0C7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B023CB-CABA-41A2-B2F1-0D93FBCB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14996-6F59-4489-952B-F7972579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573BF-0520-4F03-B3B7-81C167F74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D0C0-2AFC-4C88-B0FF-03B44A8DFB47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DA3F40-1932-4400-8BA4-D11D87B96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63509-BF26-4CB5-BD50-9CCB72AF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63846-BC19-4B86-A950-D2551445E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0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1.wdp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바닥, 실내, 벽, 방이(가) 표시된 사진&#10;&#10;매우 높은 신뢰도로 생성된 설명">
            <a:extLst>
              <a:ext uri="{FF2B5EF4-FFF2-40B4-BE49-F238E27FC236}">
                <a16:creationId xmlns:a16="http://schemas.microsoft.com/office/drawing/2014/main" id="{DA4F661C-F43D-4804-B3F0-C71BE3544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26" b="7296"/>
          <a:stretch/>
        </p:blipFill>
        <p:spPr>
          <a:xfrm>
            <a:off x="140781" y="90613"/>
            <a:ext cx="11892586" cy="33383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38CFD-D86A-4CB8-8AEE-65AA3AC03786}"/>
              </a:ext>
            </a:extLst>
          </p:cNvPr>
          <p:cNvSpPr/>
          <p:nvPr/>
        </p:nvSpPr>
        <p:spPr>
          <a:xfrm>
            <a:off x="140781" y="90613"/>
            <a:ext cx="11892586" cy="33383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BB6CE-CB15-4258-9A45-F3DDDD5B9190}"/>
              </a:ext>
            </a:extLst>
          </p:cNvPr>
          <p:cNvSpPr txBox="1"/>
          <p:nvPr/>
        </p:nvSpPr>
        <p:spPr>
          <a:xfrm>
            <a:off x="0" y="3697006"/>
            <a:ext cx="12192000" cy="1692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쌍용호텔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 목적에 맞는 호텔 추천 예약 시스템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74E77-AC55-4EC2-A13F-26442067CF9D}"/>
              </a:ext>
            </a:extLst>
          </p:cNvPr>
          <p:cNvSpPr txBox="1"/>
          <p:nvPr/>
        </p:nvSpPr>
        <p:spPr>
          <a:xfrm>
            <a:off x="0" y="6049109"/>
            <a:ext cx="1214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신지수 윤지현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이대홍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조성진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최다솔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황원준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67B72-B152-4E41-B00E-7DBF2AF7B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586187" y="6372274"/>
            <a:ext cx="555505" cy="4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4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805391-F6B8-4FBE-A943-E8A4311EA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75" y="884270"/>
            <a:ext cx="4577683" cy="57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6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7966C-CF24-4961-A854-ADEF7608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54" y="1468645"/>
            <a:ext cx="80105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EF9C1F-FFA2-4FD9-9425-76AD460A3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46" y="918816"/>
            <a:ext cx="6952811" cy="58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9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091314-7230-4820-9B83-2B45F515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79" y="918816"/>
            <a:ext cx="7314135" cy="58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4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C4B69C-197A-44DF-B6AB-DF2371B7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919162"/>
            <a:ext cx="4890807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213993-0387-4CA9-AE5C-BCE3EEA20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833103"/>
            <a:ext cx="5281657" cy="58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25BF2C-22FD-4844-931B-B1275445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60" y="1084827"/>
            <a:ext cx="8979511" cy="57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E114D4-7F12-42F8-BE34-1F1E08EC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02" y="938069"/>
            <a:ext cx="3549451" cy="57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1B44E4-EEDA-40C6-A7FA-B6CEC53FA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24" y="918816"/>
            <a:ext cx="2935709" cy="57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5E2C4B-8650-40C4-AFE7-2F654F85C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4" y="960710"/>
            <a:ext cx="4801797" cy="58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02CD18-C29B-4C15-84BD-880BDFA871A7}"/>
              </a:ext>
            </a:extLst>
          </p:cNvPr>
          <p:cNvCxnSpPr/>
          <p:nvPr/>
        </p:nvCxnSpPr>
        <p:spPr>
          <a:xfrm>
            <a:off x="-6000" y="3077308"/>
            <a:ext cx="12204000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BED28DC4-AF69-4E74-A690-C4BE185D2D74}"/>
              </a:ext>
            </a:extLst>
          </p:cNvPr>
          <p:cNvSpPr/>
          <p:nvPr/>
        </p:nvSpPr>
        <p:spPr>
          <a:xfrm>
            <a:off x="4177259" y="1172977"/>
            <a:ext cx="3807501" cy="610853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11FE-E9A6-41F2-84E0-8A018D2ED7A3}"/>
              </a:ext>
            </a:extLst>
          </p:cNvPr>
          <p:cNvSpPr txBox="1"/>
          <p:nvPr/>
        </p:nvSpPr>
        <p:spPr>
          <a:xfrm>
            <a:off x="4494486" y="1248368"/>
            <a:ext cx="317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81988-8734-4EF7-8084-FEE1E4255166}"/>
              </a:ext>
            </a:extLst>
          </p:cNvPr>
          <p:cNvSpPr txBox="1"/>
          <p:nvPr/>
        </p:nvSpPr>
        <p:spPr>
          <a:xfrm>
            <a:off x="-310411" y="3563278"/>
            <a:ext cx="31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0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C1E5F-EF19-4AA8-8192-B5CF67A73504}"/>
              </a:ext>
            </a:extLst>
          </p:cNvPr>
          <p:cNvSpPr txBox="1"/>
          <p:nvPr/>
        </p:nvSpPr>
        <p:spPr>
          <a:xfrm>
            <a:off x="1904938" y="3563278"/>
            <a:ext cx="31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/>
              <a:t>02. </a:t>
            </a:r>
            <a:r>
              <a:rPr lang="ko-KR" altLang="en-US" dirty="0"/>
              <a:t>개발 환경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68AFC-81F8-4A9C-AD8B-8891F25E5590}"/>
              </a:ext>
            </a:extLst>
          </p:cNvPr>
          <p:cNvSpPr txBox="1"/>
          <p:nvPr/>
        </p:nvSpPr>
        <p:spPr>
          <a:xfrm>
            <a:off x="2606136" y="3977485"/>
            <a:ext cx="2383956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5000"/>
              </a:lnSpc>
              <a:defRPr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및 역할분담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A1D6F-B7C9-4B23-B5AF-8DB3654CDD5E}"/>
              </a:ext>
            </a:extLst>
          </p:cNvPr>
          <p:cNvSpPr txBox="1"/>
          <p:nvPr/>
        </p:nvSpPr>
        <p:spPr>
          <a:xfrm>
            <a:off x="4310937" y="3563278"/>
            <a:ext cx="31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20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5675B-F300-4CC5-B283-392831C74EA5}"/>
              </a:ext>
            </a:extLst>
          </p:cNvPr>
          <p:cNvSpPr txBox="1"/>
          <p:nvPr/>
        </p:nvSpPr>
        <p:spPr>
          <a:xfrm>
            <a:off x="6835603" y="3563278"/>
            <a:ext cx="31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/>
              <a:t>04. </a:t>
            </a:r>
            <a:r>
              <a:rPr lang="ko-KR" altLang="en-US" dirty="0"/>
              <a:t>기능설명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4B399-7EAE-410F-8EC4-E2606A66719A}"/>
              </a:ext>
            </a:extLst>
          </p:cNvPr>
          <p:cNvSpPr txBox="1"/>
          <p:nvPr/>
        </p:nvSpPr>
        <p:spPr>
          <a:xfrm>
            <a:off x="5113789" y="3977485"/>
            <a:ext cx="2383956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5000"/>
              </a:lnSpc>
              <a:defRPr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구조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1145D-8A46-45EC-B7C4-2B01AB2CA9CE}"/>
              </a:ext>
            </a:extLst>
          </p:cNvPr>
          <p:cNvSpPr txBox="1"/>
          <p:nvPr/>
        </p:nvSpPr>
        <p:spPr>
          <a:xfrm>
            <a:off x="7462982" y="3977485"/>
            <a:ext cx="2383956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5000"/>
              </a:lnSpc>
              <a:defRPr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명세서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(+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캡쳐본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6725C-327D-4EC7-8E47-D37D673329AD}"/>
              </a:ext>
            </a:extLst>
          </p:cNvPr>
          <p:cNvSpPr txBox="1"/>
          <p:nvPr/>
        </p:nvSpPr>
        <p:spPr>
          <a:xfrm>
            <a:off x="630022" y="3970199"/>
            <a:ext cx="2383956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5000"/>
              </a:lnSpc>
              <a:defRPr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7158C-D089-4C91-9A18-EDA4576F93DF}"/>
              </a:ext>
            </a:extLst>
          </p:cNvPr>
          <p:cNvSpPr txBox="1"/>
          <p:nvPr/>
        </p:nvSpPr>
        <p:spPr>
          <a:xfrm>
            <a:off x="9132511" y="3563278"/>
            <a:ext cx="31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/>
              <a:t>05. </a:t>
            </a:r>
            <a:r>
              <a:rPr lang="ko-KR" altLang="en-US" dirty="0"/>
              <a:t>마무리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C57B7-D7E4-4F02-A393-A064D49DF310}"/>
              </a:ext>
            </a:extLst>
          </p:cNvPr>
          <p:cNvSpPr txBox="1"/>
          <p:nvPr/>
        </p:nvSpPr>
        <p:spPr>
          <a:xfrm>
            <a:off x="10162561" y="3977485"/>
            <a:ext cx="2383956" cy="41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5000"/>
              </a:lnSpc>
              <a:defRPr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342900" indent="-342900">
              <a:buAutoNum type="arabicParenR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Q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66C44F-9CE0-493F-9113-85A246D28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970225" y="2724210"/>
            <a:ext cx="901083" cy="6749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A2F6E3-9224-4987-B39F-73CCB06AE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3057659" y="2724210"/>
            <a:ext cx="901083" cy="6749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0F511DC-6DAC-4265-B225-54B98AC43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5462502" y="2724210"/>
            <a:ext cx="901083" cy="6749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5430F0-E0FA-4E72-B116-C6C6544D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7920058" y="2724210"/>
            <a:ext cx="901083" cy="6749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F872BC-4A6D-41F8-9985-07E17ABB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0205997" y="2724210"/>
            <a:ext cx="901083" cy="6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A968CF-5F01-42E8-A6A2-489F8336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879178"/>
            <a:ext cx="4757188" cy="5978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04F90C-1C0F-41B7-9A1F-A62DC79D9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88" y="979993"/>
            <a:ext cx="3198102" cy="58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114E3C-0A50-4FD2-9A7E-54DB87AAC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5" y="865788"/>
            <a:ext cx="7005637" cy="57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119BED-1B4B-460F-866D-D85AFCA5F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918816"/>
            <a:ext cx="4805467" cy="58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2D1649-42D3-42DB-8523-8E01CA7C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1534499"/>
            <a:ext cx="41529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3-2. </a:t>
            </a:r>
            <a:r>
              <a:rPr lang="ko-KR" altLang="en-US" dirty="0"/>
              <a:t>데이터 구조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401DF34-F2AB-42FA-9370-D3012C03901C}"/>
              </a:ext>
            </a:extLst>
          </p:cNvPr>
          <p:cNvSpPr/>
          <p:nvPr/>
        </p:nvSpPr>
        <p:spPr>
          <a:xfrm>
            <a:off x="1250596" y="2654049"/>
            <a:ext cx="1305968" cy="8444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테마 번호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(*)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테마 내용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EE96CA-A955-4E13-8CF7-E6226DA0AF7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56564" y="3076258"/>
            <a:ext cx="76148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90CF9-3A07-44E4-97A0-4D724C6EF625}"/>
              </a:ext>
            </a:extLst>
          </p:cNvPr>
          <p:cNvSpPr/>
          <p:nvPr/>
        </p:nvSpPr>
        <p:spPr>
          <a:xfrm>
            <a:off x="3074740" y="1810378"/>
            <a:ext cx="1884783" cy="29301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객실번호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호텔명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테마번호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테마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수용인원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장애 시설 여부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주차가능여부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이용가능 일자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룸 타입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객실 뷰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흡연 가능 여부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장애 시설 여부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 동반 가능여부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수영장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5B0B81-9749-475C-8D30-F793C0252D16}"/>
              </a:ext>
            </a:extLst>
          </p:cNvPr>
          <p:cNvSpPr/>
          <p:nvPr/>
        </p:nvSpPr>
        <p:spPr>
          <a:xfrm>
            <a:off x="5810535" y="2054395"/>
            <a:ext cx="1373155" cy="22579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객실 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번호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번호 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날짜 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고객 수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금액 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번호 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방식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선결제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요청사항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9853F7-B3A0-4AA8-8451-8E75E8A42FC2}"/>
              </a:ext>
            </a:extLst>
          </p:cNvPr>
          <p:cNvSpPr/>
          <p:nvPr/>
        </p:nvSpPr>
        <p:spPr>
          <a:xfrm>
            <a:off x="7831329" y="1829031"/>
            <a:ext cx="1692415" cy="25263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회원번호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(*)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생년월일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회원등급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금액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총액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객실 번호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9A3BCC-4F6E-4983-8C27-3E3407EDB1E9}"/>
              </a:ext>
            </a:extLst>
          </p:cNvPr>
          <p:cNvSpPr/>
          <p:nvPr/>
        </p:nvSpPr>
        <p:spPr>
          <a:xfrm>
            <a:off x="10171383" y="2211191"/>
            <a:ext cx="1692415" cy="14925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 적립 및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회원번호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 사용 및 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적립 금액 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 사용 날짜</a:t>
            </a:r>
            <a:b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B289-7206-4B9E-9541-99A54C3DF890}"/>
              </a:ext>
            </a:extLst>
          </p:cNvPr>
          <p:cNvSpPr/>
          <p:nvPr/>
        </p:nvSpPr>
        <p:spPr>
          <a:xfrm>
            <a:off x="4661263" y="4947750"/>
            <a:ext cx="1039446" cy="9308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조식 뷔페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마사지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라운지바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103EE0-2E7D-4AEE-ABC6-ABC4C15A3832}"/>
              </a:ext>
            </a:extLst>
          </p:cNvPr>
          <p:cNvSpPr/>
          <p:nvPr/>
        </p:nvSpPr>
        <p:spPr>
          <a:xfrm>
            <a:off x="5910936" y="4931614"/>
            <a:ext cx="1190443" cy="14607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명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 대상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주최사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문의번호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01D318-00E4-4A2E-91F8-E4CC05D9A442}"/>
              </a:ext>
            </a:extLst>
          </p:cNvPr>
          <p:cNvSpPr/>
          <p:nvPr/>
        </p:nvSpPr>
        <p:spPr>
          <a:xfrm>
            <a:off x="7311606" y="4949890"/>
            <a:ext cx="1039446" cy="10230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173349-E0BA-479F-81BD-8CB3C3F04EC0}"/>
              </a:ext>
            </a:extLst>
          </p:cNvPr>
          <p:cNvSpPr/>
          <p:nvPr/>
        </p:nvSpPr>
        <p:spPr>
          <a:xfrm>
            <a:off x="8470349" y="4947749"/>
            <a:ext cx="985372" cy="11196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번호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내용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6F51DD-D8CF-4B6D-807A-E958CD708803}"/>
              </a:ext>
            </a:extLst>
          </p:cNvPr>
          <p:cNvSpPr/>
          <p:nvPr/>
        </p:nvSpPr>
        <p:spPr>
          <a:xfrm>
            <a:off x="10687222" y="4885302"/>
            <a:ext cx="914400" cy="1119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축제번호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축제명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축제 기간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장소</a:t>
            </a:r>
            <a:endParaRPr lang="ko-KR" altLang="en-US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비용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07DF94-A87C-4903-B869-E2F10144852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6497113" y="4312389"/>
            <a:ext cx="9045" cy="6192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1045B3D-964B-43AB-80A0-D1CDB94D5DDF}"/>
              </a:ext>
            </a:extLst>
          </p:cNvPr>
          <p:cNvCxnSpPr/>
          <p:nvPr/>
        </p:nvCxnSpPr>
        <p:spPr>
          <a:xfrm>
            <a:off x="5165136" y="4629633"/>
            <a:ext cx="266619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3D0B43-6210-4770-8F5F-CEA7ABE6CAE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180986" y="4622002"/>
            <a:ext cx="0" cy="3257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79B833-B81A-436E-92E6-5981ADAF583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831329" y="4622002"/>
            <a:ext cx="0" cy="327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F3D6CE0-33C6-4B6E-BB44-A8303928972B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953990" y="4355403"/>
            <a:ext cx="9045" cy="5923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1CFF05-DD2C-4A0B-BEBF-308E4E7C7181}"/>
              </a:ext>
            </a:extLst>
          </p:cNvPr>
          <p:cNvSpPr txBox="1"/>
          <p:nvPr/>
        </p:nvSpPr>
        <p:spPr>
          <a:xfrm>
            <a:off x="6039321" y="1811798"/>
            <a:ext cx="9336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객실예약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5E96A2-C275-4DBC-A62E-2013507437E1}"/>
              </a:ext>
            </a:extLst>
          </p:cNvPr>
          <p:cNvSpPr txBox="1"/>
          <p:nvPr/>
        </p:nvSpPr>
        <p:spPr>
          <a:xfrm>
            <a:off x="8247773" y="1599665"/>
            <a:ext cx="93367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5CE8-0FD7-4803-B9A0-83F0438003FC}"/>
              </a:ext>
            </a:extLst>
          </p:cNvPr>
          <p:cNvSpPr txBox="1"/>
          <p:nvPr/>
        </p:nvSpPr>
        <p:spPr>
          <a:xfrm>
            <a:off x="10456225" y="1752733"/>
            <a:ext cx="125412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마일리지 적립 및 사용 내역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2F2131-7CB4-4497-A2B4-EEF10B1239B6}"/>
              </a:ext>
            </a:extLst>
          </p:cNvPr>
          <p:cNvSpPr txBox="1"/>
          <p:nvPr/>
        </p:nvSpPr>
        <p:spPr>
          <a:xfrm>
            <a:off x="3550295" y="1532781"/>
            <a:ext cx="9951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객실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2E2A5A-4A23-4971-91D1-08E735031321}"/>
              </a:ext>
            </a:extLst>
          </p:cNvPr>
          <p:cNvSpPr txBox="1"/>
          <p:nvPr/>
        </p:nvSpPr>
        <p:spPr>
          <a:xfrm>
            <a:off x="1625428" y="2484772"/>
            <a:ext cx="6077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9068A-6344-4195-A678-F0A5653C9B5A}"/>
              </a:ext>
            </a:extLst>
          </p:cNvPr>
          <p:cNvSpPr txBox="1"/>
          <p:nvPr/>
        </p:nvSpPr>
        <p:spPr>
          <a:xfrm>
            <a:off x="8614786" y="4807742"/>
            <a:ext cx="664744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문의내역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CAA07-87F9-4937-A974-9FC9045DCD73}"/>
              </a:ext>
            </a:extLst>
          </p:cNvPr>
          <p:cNvSpPr txBox="1"/>
          <p:nvPr/>
        </p:nvSpPr>
        <p:spPr>
          <a:xfrm>
            <a:off x="4776497" y="4833591"/>
            <a:ext cx="795989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부가서비스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82DDF-C36B-400C-ACCA-6ADBE733FE04}"/>
              </a:ext>
            </a:extLst>
          </p:cNvPr>
          <p:cNvSpPr txBox="1"/>
          <p:nvPr/>
        </p:nvSpPr>
        <p:spPr>
          <a:xfrm>
            <a:off x="6135703" y="4807343"/>
            <a:ext cx="72281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0DC8C1-C949-4517-863A-939F57BB1089}"/>
              </a:ext>
            </a:extLst>
          </p:cNvPr>
          <p:cNvSpPr txBox="1"/>
          <p:nvPr/>
        </p:nvSpPr>
        <p:spPr>
          <a:xfrm>
            <a:off x="7438535" y="4823767"/>
            <a:ext cx="82509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비회원 정보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7A759-1982-424F-AAB8-5B8476ABB9CC}"/>
              </a:ext>
            </a:extLst>
          </p:cNvPr>
          <p:cNvSpPr txBox="1"/>
          <p:nvPr/>
        </p:nvSpPr>
        <p:spPr>
          <a:xfrm>
            <a:off x="10862510" y="4740533"/>
            <a:ext cx="53881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</a:t>
            </a:r>
          </a:p>
        </p:txBody>
      </p:sp>
    </p:spTree>
    <p:extLst>
      <p:ext uri="{BB962C8B-B14F-4D97-AF65-F5344CB8AC3E}">
        <p14:creationId xmlns:p14="http://schemas.microsoft.com/office/powerpoint/2010/main" val="206701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기능 명세서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A127B2-F4E2-4F84-BCBB-EDB154480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023400"/>
              </p:ext>
            </p:extLst>
          </p:nvPr>
        </p:nvGraphicFramePr>
        <p:xfrm>
          <a:off x="1704432" y="1534499"/>
          <a:ext cx="9704368" cy="315269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67959">
                  <a:extLst>
                    <a:ext uri="{9D8B030D-6E8A-4147-A177-3AD203B41FA5}">
                      <a16:colId xmlns:a16="http://schemas.microsoft.com/office/drawing/2014/main" val="3754012990"/>
                    </a:ext>
                  </a:extLst>
                </a:gridCol>
                <a:gridCol w="4008095">
                  <a:extLst>
                    <a:ext uri="{9D8B030D-6E8A-4147-A177-3AD203B41FA5}">
                      <a16:colId xmlns:a16="http://schemas.microsoft.com/office/drawing/2014/main" val="4192439927"/>
                    </a:ext>
                  </a:extLst>
                </a:gridCol>
                <a:gridCol w="4128314">
                  <a:extLst>
                    <a:ext uri="{9D8B030D-6E8A-4147-A177-3AD203B41FA5}">
                      <a16:colId xmlns:a16="http://schemas.microsoft.com/office/drawing/2014/main" val="26557436"/>
                    </a:ext>
                  </a:extLst>
                </a:gridCol>
              </a:tblGrid>
              <a:tr h="25292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195300"/>
                  </a:ext>
                </a:extLst>
              </a:tr>
              <a:tr h="25292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패키지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com.test.hotel.member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640217"/>
                  </a:ext>
                </a:extLst>
              </a:tr>
              <a:tr h="252921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Home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 메뉴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982706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MemberLogIn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로그인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94732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LogOut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로그아웃을 위한 클래스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011855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MemberMenu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메뉴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63520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Sign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719210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및 비밀번호 찾기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208052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UserInfo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회원정보출력 및 변경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60525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CheckMG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사용내역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461857"/>
                  </a:ext>
                </a:extLst>
              </a:tr>
              <a:tr h="252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MemberRegister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정보를 담고 유효성 검사를 위한 클래스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155754"/>
                  </a:ext>
                </a:extLst>
              </a:tr>
              <a:tr h="370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Question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문의내역 입력</a:t>
                      </a:r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97849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24950BE-E880-468A-9D8F-0E327213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09914"/>
              </p:ext>
            </p:extLst>
          </p:nvPr>
        </p:nvGraphicFramePr>
        <p:xfrm>
          <a:off x="1704432" y="4924337"/>
          <a:ext cx="9704368" cy="177377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67274">
                  <a:extLst>
                    <a:ext uri="{9D8B030D-6E8A-4147-A177-3AD203B41FA5}">
                      <a16:colId xmlns:a16="http://schemas.microsoft.com/office/drawing/2014/main" val="3252508627"/>
                    </a:ext>
                  </a:extLst>
                </a:gridCol>
                <a:gridCol w="4009938">
                  <a:extLst>
                    <a:ext uri="{9D8B030D-6E8A-4147-A177-3AD203B41FA5}">
                      <a16:colId xmlns:a16="http://schemas.microsoft.com/office/drawing/2014/main" val="3160694077"/>
                    </a:ext>
                  </a:extLst>
                </a:gridCol>
                <a:gridCol w="4127156">
                  <a:extLst>
                    <a:ext uri="{9D8B030D-6E8A-4147-A177-3AD203B41FA5}">
                      <a16:colId xmlns:a16="http://schemas.microsoft.com/office/drawing/2014/main" val="739507643"/>
                    </a:ext>
                  </a:extLst>
                </a:gridCol>
              </a:tblGrid>
              <a:tr h="26376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57164"/>
                  </a:ext>
                </a:extLst>
              </a:tr>
              <a:tr h="26376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패키지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com.test.hotel.nonmember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156911"/>
                  </a:ext>
                </a:extLst>
              </a:tr>
              <a:tr h="28301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NonMemberLogin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로그인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422135"/>
                  </a:ext>
                </a:extLst>
              </a:tr>
              <a:tr h="283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LogOut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로그아웃을 위한 클래스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066136"/>
                  </a:ext>
                </a:extLst>
              </a:tr>
              <a:tr h="283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NonMemberMenu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메뉴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562159"/>
                  </a:ext>
                </a:extLst>
              </a:tr>
              <a:tr h="397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MemberRegister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정보를 담고 유효성 검사를 위한 클래스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03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77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기능 명세서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C3E604-9897-4041-AE39-CE71AC1D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32202"/>
              </p:ext>
            </p:extLst>
          </p:nvPr>
        </p:nvGraphicFramePr>
        <p:xfrm>
          <a:off x="1704432" y="1593907"/>
          <a:ext cx="9704368" cy="111679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84052">
                  <a:extLst>
                    <a:ext uri="{9D8B030D-6E8A-4147-A177-3AD203B41FA5}">
                      <a16:colId xmlns:a16="http://schemas.microsoft.com/office/drawing/2014/main" val="1135255434"/>
                    </a:ext>
                  </a:extLst>
                </a:gridCol>
                <a:gridCol w="4026716">
                  <a:extLst>
                    <a:ext uri="{9D8B030D-6E8A-4147-A177-3AD203B41FA5}">
                      <a16:colId xmlns:a16="http://schemas.microsoft.com/office/drawing/2014/main" val="1828649743"/>
                    </a:ext>
                  </a:extLst>
                </a:gridCol>
                <a:gridCol w="4093600">
                  <a:extLst>
                    <a:ext uri="{9D8B030D-6E8A-4147-A177-3AD203B41FA5}">
                      <a16:colId xmlns:a16="http://schemas.microsoft.com/office/drawing/2014/main" val="244256742"/>
                    </a:ext>
                  </a:extLst>
                </a:gridCol>
              </a:tblGrid>
              <a:tr h="28820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77884"/>
                  </a:ext>
                </a:extLst>
              </a:tr>
              <a:tr h="28820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com.test.hotel.reservation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63552"/>
                  </a:ext>
                </a:extLst>
              </a:tr>
              <a:tr h="2882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Reservation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514825"/>
                  </a:ext>
                </a:extLst>
              </a:tr>
              <a:tr h="25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Payment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2686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BF817C-9B48-46DB-85D1-C7118455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81286"/>
              </p:ext>
            </p:extLst>
          </p:nvPr>
        </p:nvGraphicFramePr>
        <p:xfrm>
          <a:off x="1704432" y="2985685"/>
          <a:ext cx="9704368" cy="89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43494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85211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com.test.hotel.member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예약취소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Cancel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취소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5BC4DF-4727-4059-8D0D-D516EE0B5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473525"/>
              </p:ext>
            </p:extLst>
          </p:nvPr>
        </p:nvGraphicFramePr>
        <p:xfrm>
          <a:off x="1704432" y="4091314"/>
          <a:ext cx="9704368" cy="251018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3576567116"/>
                    </a:ext>
                  </a:extLst>
                </a:gridCol>
                <a:gridCol w="4060272">
                  <a:extLst>
                    <a:ext uri="{9D8B030D-6E8A-4147-A177-3AD203B41FA5}">
                      <a16:colId xmlns:a16="http://schemas.microsoft.com/office/drawing/2014/main" val="765082355"/>
                    </a:ext>
                  </a:extLst>
                </a:gridCol>
                <a:gridCol w="4068433">
                  <a:extLst>
                    <a:ext uri="{9D8B030D-6E8A-4147-A177-3AD203B41FA5}">
                      <a16:colId xmlns:a16="http://schemas.microsoft.com/office/drawing/2014/main" val="592068887"/>
                    </a:ext>
                  </a:extLst>
                </a:gridCol>
              </a:tblGrid>
              <a:tr h="218039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구분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ko-KR" sz="1200" dirty="0">
                          <a:effectLst/>
                        </a:rPr>
                        <a:t>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역할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2715"/>
                  </a:ext>
                </a:extLst>
              </a:tr>
              <a:tr h="218039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com.test.hotel.manage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367987"/>
                  </a:ext>
                </a:extLst>
              </a:tr>
              <a:tr h="31070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MemberInfo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관리</a:t>
                      </a:r>
                      <a:r>
                        <a:rPr lang="en-US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제어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09782"/>
                  </a:ext>
                </a:extLst>
              </a:tr>
              <a:tr h="310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MailReply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답변 작성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86"/>
                  </a:ext>
                </a:extLst>
              </a:tr>
              <a:tr h="28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ManagingGrade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등급별 할인율</a:t>
                      </a:r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프로모션 쿠폰 관리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230019"/>
                  </a:ext>
                </a:extLst>
              </a:tr>
              <a:tr h="310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ManagingMonthlyEvent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 이벤트 변경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938951"/>
                  </a:ext>
                </a:extLst>
              </a:tr>
              <a:tr h="327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SendingMail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이메일 발송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393623"/>
                  </a:ext>
                </a:extLst>
              </a:tr>
              <a:tr h="310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PresentHotelRoom</a:t>
                      </a:r>
                      <a:endParaRPr lang="ko-KR" sz="12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객실 현황 관리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565505"/>
                  </a:ext>
                </a:extLst>
              </a:tr>
              <a:tr h="2180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PromotionEvent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tabLst>
                          <a:tab pos="508000" algn="l"/>
                          <a:tab pos="1016000" algn="l"/>
                          <a:tab pos="1524000" algn="l"/>
                          <a:tab pos="2219325" algn="l"/>
                        </a:tabLst>
                      </a:pP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프로모션 관리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71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4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75BB7FF-A445-4D60-8520-B2B11BE62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43173"/>
              </p:ext>
            </p:extLst>
          </p:nvPr>
        </p:nvGraphicFramePr>
        <p:xfrm>
          <a:off x="1704432" y="1534499"/>
          <a:ext cx="9704368" cy="89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59168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69537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com.test.hotel.manage</a:t>
                      </a:r>
                      <a:endParaRPr lang="ko-KR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문의확인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9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문의번호 선택 및 출력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B6CC16A-6882-4249-A05E-9E7526B6E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07545"/>
              </p:ext>
            </p:extLst>
          </p:nvPr>
        </p:nvGraphicFramePr>
        <p:xfrm>
          <a:off x="1704432" y="2511057"/>
          <a:ext cx="9704368" cy="67035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60272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68433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패키지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com.test.hotel.festival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축제에 관한 클래스들의 집합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6295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</a:t>
                      </a:r>
                      <a:endParaRPr 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info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축제정보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9E55704-FC1A-41DB-9858-1D6AAF78F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48536"/>
              </p:ext>
            </p:extLst>
          </p:nvPr>
        </p:nvGraphicFramePr>
        <p:xfrm>
          <a:off x="1704432" y="3339232"/>
          <a:ext cx="9704368" cy="69138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60272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68433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3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3189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com.test.hotel.theme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테마에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2805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Theme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테마정보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5934E5-1551-4733-95C1-2394FF719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8045"/>
              </p:ext>
            </p:extLst>
          </p:nvPr>
        </p:nvGraphicFramePr>
        <p:xfrm>
          <a:off x="1704432" y="4270853"/>
          <a:ext cx="9704368" cy="67324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51883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76822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23509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mileage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마일리지에</a:t>
                      </a: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1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Mileage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정보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B886146-40E7-43C6-B2C6-8AA9FDA42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64114"/>
              </p:ext>
            </p:extLst>
          </p:nvPr>
        </p:nvGraphicFramePr>
        <p:xfrm>
          <a:off x="1704432" y="5129459"/>
          <a:ext cx="9704368" cy="70144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60272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68433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promotion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프로모션에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Promotion</a:t>
                      </a:r>
                      <a:endParaRPr lang="ko-KR" altLang="ko-KR" sz="12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프로모션 정보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74F546F-5776-4AE7-9B78-4BFD93E3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56599"/>
              </p:ext>
            </p:extLst>
          </p:nvPr>
        </p:nvGraphicFramePr>
        <p:xfrm>
          <a:off x="1704432" y="5978382"/>
          <a:ext cx="9704368" cy="70144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75663">
                  <a:extLst>
                    <a:ext uri="{9D8B030D-6E8A-4147-A177-3AD203B41FA5}">
                      <a16:colId xmlns:a16="http://schemas.microsoft.com/office/drawing/2014/main" val="54236504"/>
                    </a:ext>
                  </a:extLst>
                </a:gridCol>
                <a:gridCol w="4068661">
                  <a:extLst>
                    <a:ext uri="{9D8B030D-6E8A-4147-A177-3AD203B41FA5}">
                      <a16:colId xmlns:a16="http://schemas.microsoft.com/office/drawing/2014/main" val="2479135871"/>
                    </a:ext>
                  </a:extLst>
                </a:gridCol>
                <a:gridCol w="4060044">
                  <a:extLst>
                    <a:ext uri="{9D8B030D-6E8A-4147-A177-3AD203B41FA5}">
                      <a16:colId xmlns:a16="http://schemas.microsoft.com/office/drawing/2014/main" val="4182054972"/>
                    </a:ext>
                  </a:extLst>
                </a:gridCol>
              </a:tblGrid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역할 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31386"/>
                  </a:ext>
                </a:extLst>
              </a:tr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패키지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i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com.test.hotel.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AddService</a:t>
                      </a:r>
                      <a:endParaRPr lang="ko-KR" altLang="ko-KR" sz="1200" b="0" i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부가서비스에 관한 클래스들의 집합</a:t>
                      </a:r>
                      <a:endParaRPr 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196"/>
                  </a:ext>
                </a:extLst>
              </a:tr>
              <a:tr h="23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200">
                          <a:effectLst/>
                        </a:rPr>
                        <a:t>클래스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Service</a:t>
                      </a:r>
                      <a:endParaRPr lang="ko-KR" altLang="ko-KR" sz="1200" b="0" i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맑은 고딕" panose="020B0503020000020004" pitchFamily="50" charset="-127"/>
                        </a:rPr>
                        <a:t>부가서비스 정보</a:t>
                      </a:r>
                      <a:endParaRPr lang="ko-KR" altLang="ko-KR" sz="12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739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41CFD1-1E80-43E6-A8F0-46D80BA9D3D0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4-1. </a:t>
            </a:r>
            <a:r>
              <a:rPr lang="ko-KR" altLang="en-US" dirty="0"/>
              <a:t>기능 명세서</a:t>
            </a:r>
          </a:p>
        </p:txBody>
      </p:sp>
    </p:spTree>
    <p:extLst>
      <p:ext uri="{BB962C8B-B14F-4D97-AF65-F5344CB8AC3E}">
        <p14:creationId xmlns:p14="http://schemas.microsoft.com/office/powerpoint/2010/main" val="199762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392749040">
            <a:extLst>
              <a:ext uri="{FF2B5EF4-FFF2-40B4-BE49-F238E27FC236}">
                <a16:creationId xmlns:a16="http://schemas.microsoft.com/office/drawing/2014/main" id="{E20E3837-7648-4312-98FD-5CD48D70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4"/>
          <a:stretch/>
        </p:blipFill>
        <p:spPr bwMode="auto">
          <a:xfrm>
            <a:off x="1721099" y="1415942"/>
            <a:ext cx="4387844" cy="43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46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1DF743-321A-494C-892C-695E6C4BFF21}"/>
              </a:ext>
            </a:extLst>
          </p:cNvPr>
          <p:cNvSpPr/>
          <p:nvPr/>
        </p:nvSpPr>
        <p:spPr>
          <a:xfrm>
            <a:off x="1721099" y="1433844"/>
            <a:ext cx="2114427" cy="1063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5BA575-833A-4B59-88F3-29D152E13F15}"/>
              </a:ext>
            </a:extLst>
          </p:cNvPr>
          <p:cNvSpPr/>
          <p:nvPr/>
        </p:nvSpPr>
        <p:spPr>
          <a:xfrm>
            <a:off x="1360260" y="131892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DD07D01F-CA29-453E-9D85-EDBD10887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21353"/>
              </p:ext>
            </p:extLst>
          </p:nvPr>
        </p:nvGraphicFramePr>
        <p:xfrm>
          <a:off x="6913756" y="1468645"/>
          <a:ext cx="4828478" cy="3231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840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69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실행 시 보여지는 로그인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69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로그인과  관리자 로그인 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69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아이디와 비밀번호 입력 값이 일치하면 로그인 성공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69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아이디와 비밀번호 일치하지 않을 경우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오류창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출력과 함께  아이디 입력창으로 돌아가기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69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로그인 후 보여지는 회원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EE9404-407A-4C53-BCDE-B0325FC5F1A7}"/>
              </a:ext>
            </a:extLst>
          </p:cNvPr>
          <p:cNvSpPr/>
          <p:nvPr/>
        </p:nvSpPr>
        <p:spPr>
          <a:xfrm>
            <a:off x="1721099" y="2497390"/>
            <a:ext cx="2114427" cy="661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05F77A-AC08-4E95-8D2C-963F6A6AB22B}"/>
              </a:ext>
            </a:extLst>
          </p:cNvPr>
          <p:cNvSpPr/>
          <p:nvPr/>
        </p:nvSpPr>
        <p:spPr>
          <a:xfrm>
            <a:off x="1721099" y="3159386"/>
            <a:ext cx="2309491" cy="965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41C177D-3178-4EB5-8E57-80050DF2D4A5}"/>
              </a:ext>
            </a:extLst>
          </p:cNvPr>
          <p:cNvSpPr/>
          <p:nvPr/>
        </p:nvSpPr>
        <p:spPr>
          <a:xfrm>
            <a:off x="1360260" y="233783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D63B1F9-DFF5-4B29-8719-9CBE018C5B3F}"/>
              </a:ext>
            </a:extLst>
          </p:cNvPr>
          <p:cNvSpPr/>
          <p:nvPr/>
        </p:nvSpPr>
        <p:spPr>
          <a:xfrm>
            <a:off x="1360260" y="303258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579374-7792-4FAA-9E6B-C6E85EF2B6C3}"/>
              </a:ext>
            </a:extLst>
          </p:cNvPr>
          <p:cNvSpPr/>
          <p:nvPr/>
        </p:nvSpPr>
        <p:spPr>
          <a:xfrm>
            <a:off x="1721099" y="4231710"/>
            <a:ext cx="2510826" cy="1470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235C249-B049-4BE8-B83D-5EFECEC29D52}"/>
              </a:ext>
            </a:extLst>
          </p:cNvPr>
          <p:cNvSpPr/>
          <p:nvPr/>
        </p:nvSpPr>
        <p:spPr>
          <a:xfrm>
            <a:off x="1360260" y="413993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1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68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58091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C44722F-C3BF-4516-9521-97C9C95CC5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6058" y="1720476"/>
            <a:ext cx="3800475" cy="3095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9104B8-0323-474B-8C47-34074BEA4D8F}"/>
              </a:ext>
            </a:extLst>
          </p:cNvPr>
          <p:cNvSpPr/>
          <p:nvPr/>
        </p:nvSpPr>
        <p:spPr>
          <a:xfrm>
            <a:off x="2036058" y="1720476"/>
            <a:ext cx="3685234" cy="2960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6483FB-E1AA-4AD0-8B9F-B08FCCD204D5}"/>
              </a:ext>
            </a:extLst>
          </p:cNvPr>
          <p:cNvSpPr/>
          <p:nvPr/>
        </p:nvSpPr>
        <p:spPr>
          <a:xfrm>
            <a:off x="1675219" y="160555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60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개요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718839-85EA-4BA0-8696-2B08504796FA}"/>
              </a:ext>
            </a:extLst>
          </p:cNvPr>
          <p:cNvSpPr txBox="1"/>
          <p:nvPr/>
        </p:nvSpPr>
        <p:spPr>
          <a:xfrm>
            <a:off x="4249702" y="4427120"/>
            <a:ext cx="765499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호텔 내부의 전산업무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호텔관리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예약관리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수행할 수 있는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4523D-BC09-4D51-97DF-5631FA25A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95" y="1769935"/>
            <a:ext cx="1701516" cy="1701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A03252-D3F6-4B84-A243-9D8828E7B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21" y="4237668"/>
            <a:ext cx="1701516" cy="170151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602945-AAD5-4AF8-8BDD-D7BFD0924792}"/>
              </a:ext>
            </a:extLst>
          </p:cNvPr>
          <p:cNvCxnSpPr>
            <a:cxnSpLocks/>
          </p:cNvCxnSpPr>
          <p:nvPr/>
        </p:nvCxnSpPr>
        <p:spPr>
          <a:xfrm>
            <a:off x="4114801" y="2076994"/>
            <a:ext cx="0" cy="1031966"/>
          </a:xfrm>
          <a:prstGeom prst="line">
            <a:avLst/>
          </a:prstGeom>
          <a:ln w="12700">
            <a:solidFill>
              <a:srgbClr val="A57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6EAE0-18B9-4C1E-A5ED-A2A20B8B0996}"/>
              </a:ext>
            </a:extLst>
          </p:cNvPr>
          <p:cNvSpPr txBox="1"/>
          <p:nvPr/>
        </p:nvSpPr>
        <p:spPr>
          <a:xfrm>
            <a:off x="4249704" y="1986085"/>
            <a:ext cx="7654993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선택한 여행목적과 선택사항에 맞는 맞춤형 호텔을 추천해주는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  <a:endParaRPr lang="ko-KR" altLang="en-US" sz="2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F81BE8D-E681-4656-8F16-D0E23DF9AFEB}"/>
              </a:ext>
            </a:extLst>
          </p:cNvPr>
          <p:cNvCxnSpPr>
            <a:cxnSpLocks/>
          </p:cNvCxnSpPr>
          <p:nvPr/>
        </p:nvCxnSpPr>
        <p:spPr>
          <a:xfrm>
            <a:off x="4114801" y="4427120"/>
            <a:ext cx="0" cy="1031966"/>
          </a:xfrm>
          <a:prstGeom prst="line">
            <a:avLst/>
          </a:prstGeom>
          <a:ln w="12700">
            <a:solidFill>
              <a:srgbClr val="A57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25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65648"/>
              </p:ext>
            </p:extLst>
          </p:nvPr>
        </p:nvGraphicFramePr>
        <p:xfrm>
          <a:off x="6913756" y="1720476"/>
          <a:ext cx="4828478" cy="4192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호텔을 이용하고자 하는 목적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인원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숫자 외 문자 입력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장애인 동반 여부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잘못된 문자 입력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체크인 날짜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27397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날짜보다 이전의 날짜 입력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0489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3EFB5ED-1B79-4776-86D9-759A9AF9CABB}"/>
              </a:ext>
            </a:extLst>
          </p:cNvPr>
          <p:cNvPicPr/>
          <p:nvPr/>
        </p:nvPicPr>
        <p:blipFill rotWithShape="1">
          <a:blip r:embed="rId4"/>
          <a:srcRect t="80402" b="3127"/>
          <a:stretch/>
        </p:blipFill>
        <p:spPr>
          <a:xfrm>
            <a:off x="1549496" y="2900715"/>
            <a:ext cx="4305300" cy="486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AFD42A-666A-4967-B74A-9177141CFF0C}"/>
              </a:ext>
            </a:extLst>
          </p:cNvPr>
          <p:cNvPicPr/>
          <p:nvPr/>
        </p:nvPicPr>
        <p:blipFill rotWithShape="1">
          <a:blip r:embed="rId4"/>
          <a:srcRect b="54000"/>
          <a:stretch/>
        </p:blipFill>
        <p:spPr>
          <a:xfrm>
            <a:off x="1549496" y="1720476"/>
            <a:ext cx="4305300" cy="1358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5B56D7-654B-469E-BF10-25448F1E5C7C}"/>
              </a:ext>
            </a:extLst>
          </p:cNvPr>
          <p:cNvPicPr/>
          <p:nvPr/>
        </p:nvPicPr>
        <p:blipFill rotWithShape="1">
          <a:blip r:embed="rId5"/>
          <a:srcRect b="70871"/>
          <a:stretch/>
        </p:blipFill>
        <p:spPr>
          <a:xfrm>
            <a:off x="1549496" y="3259962"/>
            <a:ext cx="4305300" cy="640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BC3E69-0359-461D-9A5D-16BEB7B20C5C}"/>
              </a:ext>
            </a:extLst>
          </p:cNvPr>
          <p:cNvPicPr/>
          <p:nvPr/>
        </p:nvPicPr>
        <p:blipFill rotWithShape="1">
          <a:blip r:embed="rId5"/>
          <a:srcRect t="80921" b="3066"/>
          <a:stretch/>
        </p:blipFill>
        <p:spPr>
          <a:xfrm>
            <a:off x="1549496" y="3900882"/>
            <a:ext cx="4305300" cy="352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A5072-35E4-42CF-B27A-BF4C4617369F}"/>
              </a:ext>
            </a:extLst>
          </p:cNvPr>
          <p:cNvPicPr/>
          <p:nvPr/>
        </p:nvPicPr>
        <p:blipFill rotWithShape="1">
          <a:blip r:embed="rId6"/>
          <a:srcRect b="70871"/>
          <a:stretch/>
        </p:blipFill>
        <p:spPr>
          <a:xfrm>
            <a:off x="1541107" y="4140936"/>
            <a:ext cx="4313689" cy="640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6E89C2-3E06-491A-822D-FC065BDBB151}"/>
              </a:ext>
            </a:extLst>
          </p:cNvPr>
          <p:cNvPicPr/>
          <p:nvPr/>
        </p:nvPicPr>
        <p:blipFill rotWithShape="1">
          <a:blip r:embed="rId6"/>
          <a:srcRect t="77684" b="4968"/>
          <a:stretch/>
        </p:blipFill>
        <p:spPr>
          <a:xfrm>
            <a:off x="1541107" y="4784043"/>
            <a:ext cx="4313689" cy="38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F22719-41C6-4C8E-8ED7-8052747F6130}"/>
              </a:ext>
            </a:extLst>
          </p:cNvPr>
          <p:cNvPicPr/>
          <p:nvPr/>
        </p:nvPicPr>
        <p:blipFill rotWithShape="1">
          <a:blip r:embed="rId7"/>
          <a:srcRect b="71887"/>
          <a:stretch/>
        </p:blipFill>
        <p:spPr>
          <a:xfrm>
            <a:off x="1549496" y="5075590"/>
            <a:ext cx="4305300" cy="6373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02358C-B361-436B-91FC-A5F7EFA3312A}"/>
              </a:ext>
            </a:extLst>
          </p:cNvPr>
          <p:cNvPicPr/>
          <p:nvPr/>
        </p:nvPicPr>
        <p:blipFill rotWithShape="1">
          <a:blip r:embed="rId7"/>
          <a:srcRect t="75166" b="8771"/>
          <a:stretch/>
        </p:blipFill>
        <p:spPr>
          <a:xfrm>
            <a:off x="1555176" y="5712903"/>
            <a:ext cx="4299620" cy="3641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332166-984E-436F-8139-496D50DA7E8B}"/>
              </a:ext>
            </a:extLst>
          </p:cNvPr>
          <p:cNvSpPr/>
          <p:nvPr/>
        </p:nvSpPr>
        <p:spPr>
          <a:xfrm>
            <a:off x="1549496" y="1800415"/>
            <a:ext cx="4087906" cy="1518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D0BE4D-4F77-4623-AA9C-3968ABE075C8}"/>
              </a:ext>
            </a:extLst>
          </p:cNvPr>
          <p:cNvSpPr/>
          <p:nvPr/>
        </p:nvSpPr>
        <p:spPr>
          <a:xfrm>
            <a:off x="1188657" y="168549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6C20B9-3D6F-4597-98A6-AFCE6B63D030}"/>
              </a:ext>
            </a:extLst>
          </p:cNvPr>
          <p:cNvSpPr/>
          <p:nvPr/>
        </p:nvSpPr>
        <p:spPr>
          <a:xfrm>
            <a:off x="1549496" y="3381740"/>
            <a:ext cx="4238908" cy="87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D7937A-9001-4ED2-8700-11DEDCD65672}"/>
              </a:ext>
            </a:extLst>
          </p:cNvPr>
          <p:cNvSpPr/>
          <p:nvPr/>
        </p:nvSpPr>
        <p:spPr>
          <a:xfrm>
            <a:off x="1549496" y="4330833"/>
            <a:ext cx="4238908" cy="87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2F3AB6-9713-4458-97C9-35834F0C1729}"/>
              </a:ext>
            </a:extLst>
          </p:cNvPr>
          <p:cNvSpPr/>
          <p:nvPr/>
        </p:nvSpPr>
        <p:spPr>
          <a:xfrm>
            <a:off x="1549496" y="5263063"/>
            <a:ext cx="4238908" cy="741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7CFE17-2D4E-4699-9847-10874933D4F7}"/>
              </a:ext>
            </a:extLst>
          </p:cNvPr>
          <p:cNvSpPr/>
          <p:nvPr/>
        </p:nvSpPr>
        <p:spPr>
          <a:xfrm>
            <a:off x="1188657" y="327126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05CBEC-0D0C-414F-B0B6-23C800ECDF41}"/>
              </a:ext>
            </a:extLst>
          </p:cNvPr>
          <p:cNvSpPr/>
          <p:nvPr/>
        </p:nvSpPr>
        <p:spPr>
          <a:xfrm>
            <a:off x="1188657" y="417127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EF57F0-1256-4039-B322-DE7E00112F74}"/>
              </a:ext>
            </a:extLst>
          </p:cNvPr>
          <p:cNvSpPr/>
          <p:nvPr/>
        </p:nvSpPr>
        <p:spPr>
          <a:xfrm>
            <a:off x="1188657" y="510350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87820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애완동물 동반 여부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잘못된 문자 입력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방문 시 교통수단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EC83A9F-CABF-44E0-A4B2-63DE9E34EBDF}"/>
              </a:ext>
            </a:extLst>
          </p:cNvPr>
          <p:cNvPicPr/>
          <p:nvPr/>
        </p:nvPicPr>
        <p:blipFill rotWithShape="1">
          <a:blip r:embed="rId4"/>
          <a:srcRect b="70985"/>
          <a:stretch/>
        </p:blipFill>
        <p:spPr>
          <a:xfrm>
            <a:off x="1560704" y="1800415"/>
            <a:ext cx="4714875" cy="6743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A40D8-1D67-4E0F-A637-A50F17A5CAC6}"/>
              </a:ext>
            </a:extLst>
          </p:cNvPr>
          <p:cNvPicPr/>
          <p:nvPr/>
        </p:nvPicPr>
        <p:blipFill rotWithShape="1">
          <a:blip r:embed="rId4"/>
          <a:srcRect t="74225"/>
          <a:stretch/>
        </p:blipFill>
        <p:spPr>
          <a:xfrm>
            <a:off x="1571913" y="2450556"/>
            <a:ext cx="4714875" cy="599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533931-E615-4D28-BC5C-2F71419F12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72761" y="3037437"/>
            <a:ext cx="4702818" cy="16954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2C3CCE-F28F-40DD-93F3-3F1B9DABCA7B}"/>
              </a:ext>
            </a:extLst>
          </p:cNvPr>
          <p:cNvSpPr/>
          <p:nvPr/>
        </p:nvSpPr>
        <p:spPr>
          <a:xfrm>
            <a:off x="1549495" y="1800416"/>
            <a:ext cx="4714875" cy="1155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3D0120-6A9C-466A-A58A-79C8FA66ACD6}"/>
              </a:ext>
            </a:extLst>
          </p:cNvPr>
          <p:cNvSpPr/>
          <p:nvPr/>
        </p:nvSpPr>
        <p:spPr>
          <a:xfrm>
            <a:off x="1188657" y="168549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5C752-6798-4588-9777-9BF317B169FF}"/>
              </a:ext>
            </a:extLst>
          </p:cNvPr>
          <p:cNvSpPr/>
          <p:nvPr/>
        </p:nvSpPr>
        <p:spPr>
          <a:xfrm>
            <a:off x="1549495" y="3065682"/>
            <a:ext cx="4714875" cy="1573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C224D-1651-46AB-A1DF-860FC606B47B}"/>
              </a:ext>
            </a:extLst>
          </p:cNvPr>
          <p:cNvSpPr/>
          <p:nvPr/>
        </p:nvSpPr>
        <p:spPr>
          <a:xfrm>
            <a:off x="1188657" y="295624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123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63906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고객이 선택한 선택사항에 맞는 맞춤형 호텔을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원하는 호텔 번호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방에 대한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096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86529B2-1B74-4092-B6F3-FE85DC9284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8217" y="1671040"/>
            <a:ext cx="5180801" cy="35813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163B56-8A4A-47F2-859C-74806BD1ED2B}"/>
              </a:ext>
            </a:extLst>
          </p:cNvPr>
          <p:cNvSpPr/>
          <p:nvPr/>
        </p:nvSpPr>
        <p:spPr>
          <a:xfrm>
            <a:off x="1476190" y="1671040"/>
            <a:ext cx="5180801" cy="3370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6CA7AC-C97B-439E-B260-B53B4F9DAD83}"/>
              </a:ext>
            </a:extLst>
          </p:cNvPr>
          <p:cNvSpPr/>
          <p:nvPr/>
        </p:nvSpPr>
        <p:spPr>
          <a:xfrm>
            <a:off x="1083569" y="153449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FB7CAA-FBE5-484A-805A-CC47202FEDF3}"/>
              </a:ext>
            </a:extLst>
          </p:cNvPr>
          <p:cNvSpPr/>
          <p:nvPr/>
        </p:nvSpPr>
        <p:spPr>
          <a:xfrm>
            <a:off x="1476190" y="5041773"/>
            <a:ext cx="5180801" cy="18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2BB752-3AE0-422E-9E08-19BE57696716}"/>
              </a:ext>
            </a:extLst>
          </p:cNvPr>
          <p:cNvSpPr/>
          <p:nvPr/>
        </p:nvSpPr>
        <p:spPr>
          <a:xfrm>
            <a:off x="1083569" y="484484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14A79F-9FCB-4B1C-A8AE-8E9F6787792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76189" y="5244018"/>
            <a:ext cx="5180801" cy="14106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10DEFE-7D54-4D22-B7CD-A125CD5D4357}"/>
              </a:ext>
            </a:extLst>
          </p:cNvPr>
          <p:cNvSpPr/>
          <p:nvPr/>
        </p:nvSpPr>
        <p:spPr>
          <a:xfrm>
            <a:off x="1488217" y="5227240"/>
            <a:ext cx="5180801" cy="141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CD681D-F8A5-403C-BF59-A33D3D2749EF}"/>
              </a:ext>
            </a:extLst>
          </p:cNvPr>
          <p:cNvSpPr/>
          <p:nvPr/>
        </p:nvSpPr>
        <p:spPr>
          <a:xfrm>
            <a:off x="1083569" y="525240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51112"/>
              </p:ext>
            </p:extLst>
          </p:nvPr>
        </p:nvGraphicFramePr>
        <p:xfrm>
          <a:off x="6913756" y="1720476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방 정보 확인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부가서비스 선택 창 출력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조식 뷔페 부가서비스 선택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마사지 부가서비스 선택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라운지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Bar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디너 이용권 부가서비스 선택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최고급 침구 부가서비스 선택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리무진 탑승 부가서비스 선택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3A7411B-3019-4C6D-8EB7-67F8A35278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46060" y="1702598"/>
            <a:ext cx="5292746" cy="141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6DB60E-F917-456B-B45D-9B9B67881255}"/>
              </a:ext>
            </a:extLst>
          </p:cNvPr>
          <p:cNvPicPr/>
          <p:nvPr/>
        </p:nvPicPr>
        <p:blipFill rotWithShape="1">
          <a:blip r:embed="rId5"/>
          <a:srcRect t="12841" b="32641"/>
          <a:stretch/>
        </p:blipFill>
        <p:spPr>
          <a:xfrm>
            <a:off x="1460564" y="3109518"/>
            <a:ext cx="5278242" cy="80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C266A5-8841-4251-BB87-129180878516}"/>
              </a:ext>
            </a:extLst>
          </p:cNvPr>
          <p:cNvPicPr/>
          <p:nvPr/>
        </p:nvPicPr>
        <p:blipFill rotWithShape="1">
          <a:blip r:embed="rId6"/>
          <a:srcRect t="8304" b="24811"/>
          <a:stretch/>
        </p:blipFill>
        <p:spPr>
          <a:xfrm>
            <a:off x="1436302" y="3913212"/>
            <a:ext cx="5302504" cy="940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CEC3C9-C395-4C50-B5CB-8BA9951FC2E8}"/>
              </a:ext>
            </a:extLst>
          </p:cNvPr>
          <p:cNvPicPr/>
          <p:nvPr/>
        </p:nvPicPr>
        <p:blipFill rotWithShape="1">
          <a:blip r:embed="rId7"/>
          <a:srcRect t="7675" b="24286"/>
          <a:stretch/>
        </p:blipFill>
        <p:spPr>
          <a:xfrm>
            <a:off x="1436302" y="4775663"/>
            <a:ext cx="5302504" cy="869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7D81D4-F1A9-43B7-A4F8-C05804BD976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446060" y="5533099"/>
            <a:ext cx="5278242" cy="12182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B53BF3-4777-4CA1-A9BF-95AAA5264D48}"/>
              </a:ext>
            </a:extLst>
          </p:cNvPr>
          <p:cNvSpPr/>
          <p:nvPr/>
        </p:nvSpPr>
        <p:spPr>
          <a:xfrm>
            <a:off x="1446060" y="1683111"/>
            <a:ext cx="5278242" cy="141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D8C74A-C015-472C-9BBB-09493E80AA81}"/>
              </a:ext>
            </a:extLst>
          </p:cNvPr>
          <p:cNvSpPr/>
          <p:nvPr/>
        </p:nvSpPr>
        <p:spPr>
          <a:xfrm>
            <a:off x="1092448" y="154656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E3D391-B731-4B21-9B8F-3D44E83BBAE0}"/>
              </a:ext>
            </a:extLst>
          </p:cNvPr>
          <p:cNvSpPr/>
          <p:nvPr/>
        </p:nvSpPr>
        <p:spPr>
          <a:xfrm>
            <a:off x="1446060" y="3095378"/>
            <a:ext cx="5278242" cy="816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281FA2-2A4B-4BC4-A997-9B912D84354C}"/>
              </a:ext>
            </a:extLst>
          </p:cNvPr>
          <p:cNvSpPr/>
          <p:nvPr/>
        </p:nvSpPr>
        <p:spPr>
          <a:xfrm>
            <a:off x="1446060" y="3932699"/>
            <a:ext cx="5278242" cy="8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2547EC-F9E9-4C29-889B-526FE721FA0A}"/>
              </a:ext>
            </a:extLst>
          </p:cNvPr>
          <p:cNvSpPr/>
          <p:nvPr/>
        </p:nvSpPr>
        <p:spPr>
          <a:xfrm>
            <a:off x="1446060" y="4807614"/>
            <a:ext cx="5278242" cy="725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0BBBF1-A7DE-4380-B0B2-1A2046BD5D77}"/>
              </a:ext>
            </a:extLst>
          </p:cNvPr>
          <p:cNvSpPr/>
          <p:nvPr/>
        </p:nvSpPr>
        <p:spPr>
          <a:xfrm>
            <a:off x="1446060" y="5533099"/>
            <a:ext cx="5278242" cy="1218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E96EAD-11EE-4F81-B513-88F25A0BDD75}"/>
              </a:ext>
            </a:extLst>
          </p:cNvPr>
          <p:cNvSpPr/>
          <p:nvPr/>
        </p:nvSpPr>
        <p:spPr>
          <a:xfrm>
            <a:off x="1092448" y="295713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76A698E-BAF6-4A2D-A091-242AD590E89D}"/>
              </a:ext>
            </a:extLst>
          </p:cNvPr>
          <p:cNvSpPr/>
          <p:nvPr/>
        </p:nvSpPr>
        <p:spPr>
          <a:xfrm>
            <a:off x="1092448" y="378867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E18131-D1C5-4A2E-8E81-17D391ED2787}"/>
              </a:ext>
            </a:extLst>
          </p:cNvPr>
          <p:cNvSpPr/>
          <p:nvPr/>
        </p:nvSpPr>
        <p:spPr>
          <a:xfrm>
            <a:off x="1092448" y="469393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4811AD9-DFB0-41FA-91E4-8F725583FEA7}"/>
              </a:ext>
            </a:extLst>
          </p:cNvPr>
          <p:cNvSpPr/>
          <p:nvPr/>
        </p:nvSpPr>
        <p:spPr>
          <a:xfrm>
            <a:off x="1092448" y="543963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690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67320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부가 서비스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C326891-FB5F-4833-9A48-FF7C11980FDC}"/>
              </a:ext>
            </a:extLst>
          </p:cNvPr>
          <p:cNvPicPr/>
          <p:nvPr/>
        </p:nvPicPr>
        <p:blipFill rotWithShape="1">
          <a:blip r:embed="rId4"/>
          <a:srcRect b="6698"/>
          <a:stretch/>
        </p:blipFill>
        <p:spPr>
          <a:xfrm>
            <a:off x="1446060" y="1683111"/>
            <a:ext cx="5305425" cy="20262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45DCC0-3E2D-465C-8F56-4CD8FF295D77}"/>
              </a:ext>
            </a:extLst>
          </p:cNvPr>
          <p:cNvSpPr/>
          <p:nvPr/>
        </p:nvSpPr>
        <p:spPr>
          <a:xfrm>
            <a:off x="1446060" y="1683110"/>
            <a:ext cx="5278242" cy="2026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32FE74-A628-47B1-A555-B3C1596CDAD1}"/>
              </a:ext>
            </a:extLst>
          </p:cNvPr>
          <p:cNvSpPr/>
          <p:nvPr/>
        </p:nvSpPr>
        <p:spPr>
          <a:xfrm>
            <a:off x="1092448" y="154656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676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56063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부가 서비스 선택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사용 여부 확인 창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 금액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제외 금액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723EC64-243A-49A7-B6AB-AEB65AC40F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56454" y="1713977"/>
            <a:ext cx="5267848" cy="1882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A1D5B9-8C32-465A-9C3E-DDFB98884F76}"/>
              </a:ext>
            </a:extLst>
          </p:cNvPr>
          <p:cNvPicPr/>
          <p:nvPr/>
        </p:nvPicPr>
        <p:blipFill rotWithShape="1">
          <a:blip r:embed="rId5"/>
          <a:srcRect b="3253"/>
          <a:stretch/>
        </p:blipFill>
        <p:spPr>
          <a:xfrm>
            <a:off x="1456454" y="3437389"/>
            <a:ext cx="5267848" cy="2501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602A33-90DA-42BB-AB90-013E643AF2DE}"/>
              </a:ext>
            </a:extLst>
          </p:cNvPr>
          <p:cNvSpPr/>
          <p:nvPr/>
        </p:nvSpPr>
        <p:spPr>
          <a:xfrm>
            <a:off x="1446060" y="1683110"/>
            <a:ext cx="5261464" cy="2026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6119B88-B61A-4766-AFB8-26491F55ED81}"/>
              </a:ext>
            </a:extLst>
          </p:cNvPr>
          <p:cNvSpPr/>
          <p:nvPr/>
        </p:nvSpPr>
        <p:spPr>
          <a:xfrm>
            <a:off x="1092448" y="154656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BA4FB7-BAC5-42D3-B4E3-CE0CB72D3D83}"/>
              </a:ext>
            </a:extLst>
          </p:cNvPr>
          <p:cNvSpPr/>
          <p:nvPr/>
        </p:nvSpPr>
        <p:spPr>
          <a:xfrm>
            <a:off x="1446060" y="3912937"/>
            <a:ext cx="5278242" cy="2026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14C296-0B12-425D-82C4-61EB10F9D4CC}"/>
              </a:ext>
            </a:extLst>
          </p:cNvPr>
          <p:cNvSpPr/>
          <p:nvPr/>
        </p:nvSpPr>
        <p:spPr>
          <a:xfrm>
            <a:off x="1092448" y="375338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033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38596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결제 전 확인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부가 서비스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결제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71A6286-6B92-47F0-9E0C-2C9E4AB9E9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92154" y="1720476"/>
            <a:ext cx="2832647" cy="49593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6BB6DB-38F7-4951-86C9-813D81877C96}"/>
              </a:ext>
            </a:extLst>
          </p:cNvPr>
          <p:cNvSpPr/>
          <p:nvPr/>
        </p:nvSpPr>
        <p:spPr>
          <a:xfrm>
            <a:off x="2192154" y="1720476"/>
            <a:ext cx="2832647" cy="2339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90E8FEB-59B6-414A-A7E6-68BB7A5DC26A}"/>
              </a:ext>
            </a:extLst>
          </p:cNvPr>
          <p:cNvSpPr/>
          <p:nvPr/>
        </p:nvSpPr>
        <p:spPr>
          <a:xfrm>
            <a:off x="1838542" y="158393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20CC9D-584D-4670-A3D3-4B451FB4C277}"/>
              </a:ext>
            </a:extLst>
          </p:cNvPr>
          <p:cNvSpPr/>
          <p:nvPr/>
        </p:nvSpPr>
        <p:spPr>
          <a:xfrm>
            <a:off x="2192154" y="4340025"/>
            <a:ext cx="2832647" cy="1314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2E3E06-18BD-4FB2-9329-4E8EE36B1943}"/>
              </a:ext>
            </a:extLst>
          </p:cNvPr>
          <p:cNvSpPr/>
          <p:nvPr/>
        </p:nvSpPr>
        <p:spPr>
          <a:xfrm>
            <a:off x="2192154" y="6358270"/>
            <a:ext cx="2832647" cy="321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27859F-D66D-4BFD-82CA-A9697A16C815}"/>
              </a:ext>
            </a:extLst>
          </p:cNvPr>
          <p:cNvSpPr/>
          <p:nvPr/>
        </p:nvSpPr>
        <p:spPr>
          <a:xfrm>
            <a:off x="1838542" y="420014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1FF75E-8BBB-4DC7-8B17-72EAA4B52B00}"/>
              </a:ext>
            </a:extLst>
          </p:cNvPr>
          <p:cNvSpPr/>
          <p:nvPr/>
        </p:nvSpPr>
        <p:spPr>
          <a:xfrm>
            <a:off x="1838542" y="618958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85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55378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신용카드 결제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CFA9248-3105-4DB4-A08A-21630A779B71}"/>
              </a:ext>
            </a:extLst>
          </p:cNvPr>
          <p:cNvPicPr/>
          <p:nvPr/>
        </p:nvPicPr>
        <p:blipFill rotWithShape="1">
          <a:blip r:embed="rId4"/>
          <a:srcRect b="52727"/>
          <a:stretch/>
        </p:blipFill>
        <p:spPr>
          <a:xfrm>
            <a:off x="1648094" y="1720477"/>
            <a:ext cx="4961323" cy="16435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DF87AF-E900-475E-BF80-7519C29EBA67}"/>
              </a:ext>
            </a:extLst>
          </p:cNvPr>
          <p:cNvSpPr/>
          <p:nvPr/>
        </p:nvSpPr>
        <p:spPr>
          <a:xfrm>
            <a:off x="1648094" y="1720476"/>
            <a:ext cx="4961323" cy="164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109681-8C71-4884-9F93-F5E1C0D0FF72}"/>
              </a:ext>
            </a:extLst>
          </p:cNvPr>
          <p:cNvSpPr/>
          <p:nvPr/>
        </p:nvSpPr>
        <p:spPr>
          <a:xfrm>
            <a:off x="1294482" y="158393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2C70A5-9620-4D0F-8E00-A8336B07B3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39705" y="3363982"/>
            <a:ext cx="4969712" cy="22288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BD9EA9-065F-4F3C-8B34-40E385E9BAF4}"/>
              </a:ext>
            </a:extLst>
          </p:cNvPr>
          <p:cNvSpPr/>
          <p:nvPr/>
        </p:nvSpPr>
        <p:spPr>
          <a:xfrm>
            <a:off x="1648095" y="3363981"/>
            <a:ext cx="4961322" cy="2228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6B1F074-2251-4A41-B392-E1FFF17070C1}"/>
              </a:ext>
            </a:extLst>
          </p:cNvPr>
          <p:cNvSpPr/>
          <p:nvPr/>
        </p:nvSpPr>
        <p:spPr>
          <a:xfrm>
            <a:off x="1286093" y="322744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325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01621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완료 후 최종 결제 내역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3DF09DB-4E2C-416E-9645-819684BCB3D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42" y="1720476"/>
            <a:ext cx="4480560" cy="4218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9339CD-1A90-459C-A672-5D0265E61147}"/>
              </a:ext>
            </a:extLst>
          </p:cNvPr>
          <p:cNvSpPr/>
          <p:nvPr/>
        </p:nvSpPr>
        <p:spPr>
          <a:xfrm>
            <a:off x="1648094" y="1720475"/>
            <a:ext cx="4498908" cy="4192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77BBF4-3177-45D0-9A41-62F56D0C0878}"/>
              </a:ext>
            </a:extLst>
          </p:cNvPr>
          <p:cNvSpPr/>
          <p:nvPr/>
        </p:nvSpPr>
        <p:spPr>
          <a:xfrm>
            <a:off x="1294482" y="158393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362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5B8981AF-BDFB-465A-B377-24F0B0F3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24999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12F8848-6B65-4D56-A121-4D8182993E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1560" y="1720476"/>
            <a:ext cx="3686175" cy="32099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0A6B0-A551-4825-ACBE-2C5ACAD283E8}"/>
              </a:ext>
            </a:extLst>
          </p:cNvPr>
          <p:cNvSpPr/>
          <p:nvPr/>
        </p:nvSpPr>
        <p:spPr>
          <a:xfrm>
            <a:off x="1691560" y="2550252"/>
            <a:ext cx="3686175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6FD8F4-A095-4B6B-93D7-C21D901C963A}"/>
              </a:ext>
            </a:extLst>
          </p:cNvPr>
          <p:cNvSpPr/>
          <p:nvPr/>
        </p:nvSpPr>
        <p:spPr>
          <a:xfrm>
            <a:off x="1347285" y="236553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73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목적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D79DD4-B10A-41A0-8F8F-52CB293DA444}"/>
              </a:ext>
            </a:extLst>
          </p:cNvPr>
          <p:cNvSpPr txBox="1"/>
          <p:nvPr/>
        </p:nvSpPr>
        <p:spPr>
          <a:xfrm>
            <a:off x="6785411" y="4102742"/>
            <a:ext cx="5263985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객관적인 데이터를 통한 고객 맞춤형 호텔과 서비스를 추천해 주는 서비스 제공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고객별 취향 테마 추천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축제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체크인 전 고객 안내 문자 발송 시스템 구축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B167-2428-42EB-A41B-A4B6C326533A}"/>
              </a:ext>
            </a:extLst>
          </p:cNvPr>
          <p:cNvSpPr txBox="1"/>
          <p:nvPr/>
        </p:nvSpPr>
        <p:spPr>
          <a:xfrm>
            <a:off x="1394161" y="4102742"/>
            <a:ext cx="499319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보편적인 여행 장소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지정을 통한 예약으로 고객 개인의 여행 취향을 고려하지 못한 호텔 예약 서비스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 예약확인을 알려주는 알림 서비스 부재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E1B314-C9B3-4BDB-9427-F86D732BF3AF}"/>
              </a:ext>
            </a:extLst>
          </p:cNvPr>
          <p:cNvCxnSpPr>
            <a:cxnSpLocks/>
          </p:cNvCxnSpPr>
          <p:nvPr/>
        </p:nvCxnSpPr>
        <p:spPr>
          <a:xfrm>
            <a:off x="6235117" y="2755246"/>
            <a:ext cx="1100588" cy="0"/>
          </a:xfrm>
          <a:prstGeom prst="straightConnector1">
            <a:avLst/>
          </a:prstGeom>
          <a:ln w="155575">
            <a:solidFill>
              <a:srgbClr val="A57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7AAD07E-0399-477F-81CC-AA174F33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26" y="1401599"/>
            <a:ext cx="2106609" cy="2106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42DA50-C2E6-4070-96B0-CBAE0B9A5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02" y="2755246"/>
            <a:ext cx="534542" cy="5345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5A8490-3CE8-4A8B-A3B5-82C883204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04" y="1387819"/>
            <a:ext cx="2251939" cy="2251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0EEFFE-0E61-4798-B3DE-6AA9C9D6CCD3}"/>
              </a:ext>
            </a:extLst>
          </p:cNvPr>
          <p:cNvSpPr txBox="1"/>
          <p:nvPr/>
        </p:nvSpPr>
        <p:spPr>
          <a:xfrm>
            <a:off x="2970379" y="360542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문제점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04402B-FFE2-46C4-8F42-512764ABFB94}"/>
              </a:ext>
            </a:extLst>
          </p:cNvPr>
          <p:cNvSpPr txBox="1"/>
          <p:nvPr/>
        </p:nvSpPr>
        <p:spPr>
          <a:xfrm>
            <a:off x="8782650" y="360542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999269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CA21050-D80F-444B-ACEC-DAA1B13AF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97432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 확인 내역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E2683A6-B19B-4B5D-AF44-1DB309240F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34162" y="1720477"/>
            <a:ext cx="4533900" cy="41923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EDB3D-79D4-421F-BD96-EA7B74D783BB}"/>
              </a:ext>
            </a:extLst>
          </p:cNvPr>
          <p:cNvSpPr/>
          <p:nvPr/>
        </p:nvSpPr>
        <p:spPr>
          <a:xfrm>
            <a:off x="1634162" y="1720476"/>
            <a:ext cx="4533900" cy="4192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D43A06-8555-40A8-A8FA-5053188ABF85}"/>
              </a:ext>
            </a:extLst>
          </p:cNvPr>
          <p:cNvSpPr/>
          <p:nvPr/>
        </p:nvSpPr>
        <p:spPr>
          <a:xfrm>
            <a:off x="1289887" y="153575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778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46A3A32D-E41C-4583-A043-CDD7F8D52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62894"/>
              </p:ext>
            </p:extLst>
          </p:nvPr>
        </p:nvGraphicFramePr>
        <p:xfrm>
          <a:off x="6913756" y="1720476"/>
          <a:ext cx="4828478" cy="91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취소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25F1641-4E78-4B94-B010-E06CB5D227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1560" y="1720476"/>
            <a:ext cx="3686175" cy="32099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446427-6E45-4E8F-AC78-F49756990361}"/>
              </a:ext>
            </a:extLst>
          </p:cNvPr>
          <p:cNvSpPr/>
          <p:nvPr/>
        </p:nvSpPr>
        <p:spPr>
          <a:xfrm>
            <a:off x="1691560" y="2986480"/>
            <a:ext cx="3686175" cy="419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572DCB-1542-4100-BB67-74DC6D397612}"/>
              </a:ext>
            </a:extLst>
          </p:cNvPr>
          <p:cNvSpPr/>
          <p:nvPr/>
        </p:nvSpPr>
        <p:spPr>
          <a:xfrm>
            <a:off x="1347285" y="280176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48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7446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예약한 내역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취소를 진행하려면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enter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F919A2C-EC8A-4EF8-859F-AF491D8FA9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1293" y="1720476"/>
            <a:ext cx="5086350" cy="47027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5764A-C9FE-4C38-9DBF-20AE6D7A40EA}"/>
              </a:ext>
            </a:extLst>
          </p:cNvPr>
          <p:cNvSpPr/>
          <p:nvPr/>
        </p:nvSpPr>
        <p:spPr>
          <a:xfrm>
            <a:off x="1621293" y="1720476"/>
            <a:ext cx="4242612" cy="3572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8925F8-2D12-4EAA-80B6-21B2F1720993}"/>
              </a:ext>
            </a:extLst>
          </p:cNvPr>
          <p:cNvSpPr/>
          <p:nvPr/>
        </p:nvSpPr>
        <p:spPr>
          <a:xfrm>
            <a:off x="1277018" y="161125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AABAA2-6B4B-4361-AACC-57296EE400E1}"/>
              </a:ext>
            </a:extLst>
          </p:cNvPr>
          <p:cNvSpPr/>
          <p:nvPr/>
        </p:nvSpPr>
        <p:spPr>
          <a:xfrm>
            <a:off x="1621293" y="5694998"/>
            <a:ext cx="4938898" cy="65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78496A-4A09-4E46-9019-3A2FD17746AB}"/>
              </a:ext>
            </a:extLst>
          </p:cNvPr>
          <p:cNvSpPr/>
          <p:nvPr/>
        </p:nvSpPr>
        <p:spPr>
          <a:xfrm>
            <a:off x="1277018" y="553544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4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9" name="image8.png">
            <a:extLst>
              <a:ext uri="{FF2B5EF4-FFF2-40B4-BE49-F238E27FC236}">
                <a16:creationId xmlns:a16="http://schemas.microsoft.com/office/drawing/2014/main" id="{53F8371F-838A-4CCD-AD74-DAE300DCD79C}"/>
              </a:ext>
            </a:extLst>
          </p:cNvPr>
          <p:cNvPicPr/>
          <p:nvPr/>
        </p:nvPicPr>
        <p:blipFill rotWithShape="1">
          <a:blip r:embed="rId4"/>
          <a:srcRect l="2011" t="36760" r="52602" b="5295"/>
          <a:stretch/>
        </p:blipFill>
        <p:spPr>
          <a:xfrm>
            <a:off x="1819602" y="1468645"/>
            <a:ext cx="4131408" cy="2198996"/>
          </a:xfrm>
          <a:prstGeom prst="rect">
            <a:avLst/>
          </a:prstGeom>
          <a:ln/>
        </p:spPr>
      </p:pic>
      <p:pic>
        <p:nvPicPr>
          <p:cNvPr id="10" name="image18.png">
            <a:extLst>
              <a:ext uri="{FF2B5EF4-FFF2-40B4-BE49-F238E27FC236}">
                <a16:creationId xmlns:a16="http://schemas.microsoft.com/office/drawing/2014/main" id="{5DACC724-ED28-4D0C-84EA-1568CE730521}"/>
              </a:ext>
            </a:extLst>
          </p:cNvPr>
          <p:cNvPicPr/>
          <p:nvPr/>
        </p:nvPicPr>
        <p:blipFill>
          <a:blip r:embed="rId5"/>
          <a:srcRect l="1662" t="22408" r="46842" b="8412"/>
          <a:stretch>
            <a:fillRect/>
          </a:stretch>
        </p:blipFill>
        <p:spPr>
          <a:xfrm>
            <a:off x="1809553" y="2846196"/>
            <a:ext cx="4141457" cy="2198996"/>
          </a:xfrm>
          <a:prstGeom prst="rect">
            <a:avLst/>
          </a:prstGeom>
          <a:ln/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6B7AC4E8-F5CF-4F9B-9003-2BC4738DB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24683"/>
              </p:ext>
            </p:extLst>
          </p:nvPr>
        </p:nvGraphicFramePr>
        <p:xfrm>
          <a:off x="6913756" y="1468645"/>
          <a:ext cx="4828478" cy="2815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40614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 정보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확인하고 싶은 달의 숫자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선택한 달의 달력과 축제 정보를 표시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-&gt;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자세한 정보를 확인하고 싶다면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엔터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축제에 대한 자세한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pic>
        <p:nvPicPr>
          <p:cNvPr id="12" name="image4.jpg">
            <a:extLst>
              <a:ext uri="{FF2B5EF4-FFF2-40B4-BE49-F238E27FC236}">
                <a16:creationId xmlns:a16="http://schemas.microsoft.com/office/drawing/2014/main" id="{B3056061-D538-490B-A8A5-B02D00550F6E}"/>
              </a:ext>
            </a:extLst>
          </p:cNvPr>
          <p:cNvPicPr/>
          <p:nvPr/>
        </p:nvPicPr>
        <p:blipFill rotWithShape="1">
          <a:blip r:embed="rId6"/>
          <a:srcRect t="35478"/>
          <a:stretch/>
        </p:blipFill>
        <p:spPr>
          <a:xfrm>
            <a:off x="1809553" y="5041484"/>
            <a:ext cx="4141457" cy="1634632"/>
          </a:xfrm>
          <a:prstGeom prst="rect">
            <a:avLst/>
          </a:prstGeom>
          <a:ln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8C172B-C1E1-451F-B792-FC16A25C978A}"/>
              </a:ext>
            </a:extLst>
          </p:cNvPr>
          <p:cNvSpPr/>
          <p:nvPr/>
        </p:nvSpPr>
        <p:spPr>
          <a:xfrm>
            <a:off x="1809553" y="1835790"/>
            <a:ext cx="1589878" cy="1126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85EA020-0C39-4691-8AD3-439B9098F51F}"/>
              </a:ext>
            </a:extLst>
          </p:cNvPr>
          <p:cNvSpPr/>
          <p:nvPr/>
        </p:nvSpPr>
        <p:spPr>
          <a:xfrm>
            <a:off x="1434305" y="162758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A7AC1D-E758-4638-9539-9DDE6866E26E}"/>
              </a:ext>
            </a:extLst>
          </p:cNvPr>
          <p:cNvSpPr/>
          <p:nvPr/>
        </p:nvSpPr>
        <p:spPr>
          <a:xfrm>
            <a:off x="1809552" y="2962537"/>
            <a:ext cx="3007407" cy="258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93793B-FE4D-4053-B5D4-5A9E73926A25}"/>
              </a:ext>
            </a:extLst>
          </p:cNvPr>
          <p:cNvSpPr/>
          <p:nvPr/>
        </p:nvSpPr>
        <p:spPr>
          <a:xfrm>
            <a:off x="1809552" y="3333090"/>
            <a:ext cx="3995629" cy="1708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31AAFF-AD4C-42CB-8C98-71AB53AC025F}"/>
              </a:ext>
            </a:extLst>
          </p:cNvPr>
          <p:cNvSpPr/>
          <p:nvPr/>
        </p:nvSpPr>
        <p:spPr>
          <a:xfrm>
            <a:off x="1809553" y="5041484"/>
            <a:ext cx="1973882" cy="1560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84A853-6244-4B5A-BEEF-7AAD6C9B7B29}"/>
              </a:ext>
            </a:extLst>
          </p:cNvPr>
          <p:cNvSpPr/>
          <p:nvPr/>
        </p:nvSpPr>
        <p:spPr>
          <a:xfrm>
            <a:off x="1434305" y="279813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D77AFEA-CDDE-4716-BB9E-A02DDCFD0DC0}"/>
              </a:ext>
            </a:extLst>
          </p:cNvPr>
          <p:cNvSpPr/>
          <p:nvPr/>
        </p:nvSpPr>
        <p:spPr>
          <a:xfrm>
            <a:off x="1434305" y="327586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3EE5FC2-209D-4464-AD5D-2424528FFC1F}"/>
              </a:ext>
            </a:extLst>
          </p:cNvPr>
          <p:cNvSpPr/>
          <p:nvPr/>
        </p:nvSpPr>
        <p:spPr>
          <a:xfrm>
            <a:off x="1434305" y="491546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578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BBDCD-638A-4302-A3C4-E54BA9B02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18511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  <p:pic>
        <p:nvPicPr>
          <p:cNvPr id="10" name="image8.png">
            <a:extLst>
              <a:ext uri="{FF2B5EF4-FFF2-40B4-BE49-F238E27FC236}">
                <a16:creationId xmlns:a16="http://schemas.microsoft.com/office/drawing/2014/main" id="{61160BA0-2F5F-471C-8DA8-527368777B7F}"/>
              </a:ext>
            </a:extLst>
          </p:cNvPr>
          <p:cNvPicPr/>
          <p:nvPr/>
        </p:nvPicPr>
        <p:blipFill rotWithShape="1">
          <a:blip r:embed="rId4"/>
          <a:srcRect l="2011" t="36760" r="43809" b="5295"/>
          <a:stretch/>
        </p:blipFill>
        <p:spPr>
          <a:xfrm>
            <a:off x="1520570" y="1720476"/>
            <a:ext cx="4947978" cy="2198996"/>
          </a:xfrm>
          <a:prstGeom prst="rect">
            <a:avLst/>
          </a:prstGeom>
          <a:ln/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245321E-B320-4C88-8AD7-94B159CBF130}"/>
              </a:ext>
            </a:extLst>
          </p:cNvPr>
          <p:cNvSpPr/>
          <p:nvPr/>
        </p:nvSpPr>
        <p:spPr>
          <a:xfrm>
            <a:off x="1135273" y="156092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image3.png">
            <a:extLst>
              <a:ext uri="{FF2B5EF4-FFF2-40B4-BE49-F238E27FC236}">
                <a16:creationId xmlns:a16="http://schemas.microsoft.com/office/drawing/2014/main" id="{9B1272D6-D220-4B90-8183-70C247B1A518}"/>
              </a:ext>
            </a:extLst>
          </p:cNvPr>
          <p:cNvPicPr/>
          <p:nvPr/>
        </p:nvPicPr>
        <p:blipFill>
          <a:blip r:embed="rId5"/>
          <a:srcRect l="1364" t="18250" r="12256" b="4415"/>
          <a:stretch>
            <a:fillRect/>
          </a:stretch>
        </p:blipFill>
        <p:spPr>
          <a:xfrm>
            <a:off x="1504392" y="3045204"/>
            <a:ext cx="4964155" cy="3305261"/>
          </a:xfrm>
          <a:prstGeom prst="rect">
            <a:avLst/>
          </a:prstGeom>
          <a:ln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79F107-9E42-422B-8E9C-A913254F7DCB}"/>
              </a:ext>
            </a:extLst>
          </p:cNvPr>
          <p:cNvSpPr/>
          <p:nvPr/>
        </p:nvSpPr>
        <p:spPr>
          <a:xfrm>
            <a:off x="1510521" y="1720476"/>
            <a:ext cx="2667196" cy="151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68833-A933-4F0A-82ED-014F310751CE}"/>
              </a:ext>
            </a:extLst>
          </p:cNvPr>
          <p:cNvSpPr/>
          <p:nvPr/>
        </p:nvSpPr>
        <p:spPr>
          <a:xfrm>
            <a:off x="1510521" y="3238149"/>
            <a:ext cx="2952422" cy="1904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28066-23F9-4648-9C9B-087E4CF1FCC5}"/>
              </a:ext>
            </a:extLst>
          </p:cNvPr>
          <p:cNvSpPr/>
          <p:nvPr/>
        </p:nvSpPr>
        <p:spPr>
          <a:xfrm>
            <a:off x="1510521" y="5142451"/>
            <a:ext cx="4947978" cy="1149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397AE30-DEAB-4197-AF4A-469B90840BD5}"/>
              </a:ext>
            </a:extLst>
          </p:cNvPr>
          <p:cNvSpPr/>
          <p:nvPr/>
        </p:nvSpPr>
        <p:spPr>
          <a:xfrm>
            <a:off x="1135273" y="310989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E53E876-6CE3-4121-867A-9E1329D16C45}"/>
              </a:ext>
            </a:extLst>
          </p:cNvPr>
          <p:cNvSpPr/>
          <p:nvPr/>
        </p:nvSpPr>
        <p:spPr>
          <a:xfrm>
            <a:off x="1135273" y="498289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97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10" name="image2.png">
            <a:extLst>
              <a:ext uri="{FF2B5EF4-FFF2-40B4-BE49-F238E27FC236}">
                <a16:creationId xmlns:a16="http://schemas.microsoft.com/office/drawing/2014/main" id="{9CF022AA-CFA1-4499-863E-7EC7D12522E4}"/>
              </a:ext>
            </a:extLst>
          </p:cNvPr>
          <p:cNvPicPr/>
          <p:nvPr/>
        </p:nvPicPr>
        <p:blipFill>
          <a:blip r:embed="rId4"/>
          <a:srcRect l="1495" t="33951" r="11627" b="5919"/>
          <a:stretch>
            <a:fillRect/>
          </a:stretch>
        </p:blipFill>
        <p:spPr>
          <a:xfrm>
            <a:off x="1433606" y="1720476"/>
            <a:ext cx="5214587" cy="2509520"/>
          </a:xfrm>
          <a:prstGeom prst="rect">
            <a:avLst/>
          </a:prstGeom>
          <a:ln/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625D4BB-C858-49C8-A57E-E5C5157B8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3461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변경할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성공완료 메시지 출력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09DD33D1-BE35-45C2-9D6C-823CEA74048E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17954C-0B63-463B-AA23-F8EAE6C4266F}"/>
              </a:ext>
            </a:extLst>
          </p:cNvPr>
          <p:cNvSpPr/>
          <p:nvPr/>
        </p:nvSpPr>
        <p:spPr>
          <a:xfrm>
            <a:off x="1450384" y="1712087"/>
            <a:ext cx="5197809" cy="1069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E0D246-DAD8-4076-9A5B-97329D184806}"/>
              </a:ext>
            </a:extLst>
          </p:cNvPr>
          <p:cNvSpPr/>
          <p:nvPr/>
        </p:nvSpPr>
        <p:spPr>
          <a:xfrm>
            <a:off x="1450384" y="2889843"/>
            <a:ext cx="2500831" cy="31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43AF4F-0BF0-4323-9FAC-1763745DE66E}"/>
              </a:ext>
            </a:extLst>
          </p:cNvPr>
          <p:cNvSpPr/>
          <p:nvPr/>
        </p:nvSpPr>
        <p:spPr>
          <a:xfrm>
            <a:off x="1450384" y="3723873"/>
            <a:ext cx="2836390" cy="502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AD42E4-EC75-4D49-AA96-A6DAFB96D54C}"/>
              </a:ext>
            </a:extLst>
          </p:cNvPr>
          <p:cNvSpPr/>
          <p:nvPr/>
        </p:nvSpPr>
        <p:spPr>
          <a:xfrm>
            <a:off x="1079347" y="275201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1FE86C4-B0D7-478C-8B0E-BE11C2DDA0C1}"/>
              </a:ext>
            </a:extLst>
          </p:cNvPr>
          <p:cNvSpPr/>
          <p:nvPr/>
        </p:nvSpPr>
        <p:spPr>
          <a:xfrm>
            <a:off x="1079347" y="362732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A2DDDD-5581-420F-A4AE-860C14415795}"/>
              </a:ext>
            </a:extLst>
          </p:cNvPr>
          <p:cNvSpPr/>
          <p:nvPr/>
        </p:nvSpPr>
        <p:spPr>
          <a:xfrm>
            <a:off x="1450384" y="3296460"/>
            <a:ext cx="2500831" cy="352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B3C376A-58E8-4CB0-A50D-E2A6473F9189}"/>
              </a:ext>
            </a:extLst>
          </p:cNvPr>
          <p:cNvSpPr/>
          <p:nvPr/>
        </p:nvSpPr>
        <p:spPr>
          <a:xfrm>
            <a:off x="1079347" y="321223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75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BBDCD-638A-4302-A3C4-E54BA9B02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78043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비밀번호와 새로 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통과 시 변경 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pic>
        <p:nvPicPr>
          <p:cNvPr id="10" name="image19.png">
            <a:extLst>
              <a:ext uri="{FF2B5EF4-FFF2-40B4-BE49-F238E27FC236}">
                <a16:creationId xmlns:a16="http://schemas.microsoft.com/office/drawing/2014/main" id="{8D40F81C-3E99-448E-AC13-E2CA596AFBF9}"/>
              </a:ext>
            </a:extLst>
          </p:cNvPr>
          <p:cNvPicPr/>
          <p:nvPr/>
        </p:nvPicPr>
        <p:blipFill>
          <a:blip r:embed="rId4"/>
          <a:srcRect l="1661" t="43926" r="12624" b="5553"/>
          <a:stretch>
            <a:fillRect/>
          </a:stretch>
        </p:blipFill>
        <p:spPr>
          <a:xfrm>
            <a:off x="1450385" y="1706239"/>
            <a:ext cx="5118195" cy="2597303"/>
          </a:xfrm>
          <a:prstGeom prst="rect">
            <a:avLst/>
          </a:prstGeom>
          <a:ln/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E95368C-97D4-40FB-9BF3-AA6CE5A92A67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298AAB-B5EC-4674-AEB0-E61AFC992C85}"/>
              </a:ext>
            </a:extLst>
          </p:cNvPr>
          <p:cNvSpPr/>
          <p:nvPr/>
        </p:nvSpPr>
        <p:spPr>
          <a:xfrm>
            <a:off x="1450384" y="1712087"/>
            <a:ext cx="5118195" cy="1307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A9BA97-66D7-4748-A5D2-9AC05A22F3BA}"/>
              </a:ext>
            </a:extLst>
          </p:cNvPr>
          <p:cNvSpPr/>
          <p:nvPr/>
        </p:nvSpPr>
        <p:spPr>
          <a:xfrm>
            <a:off x="1450384" y="3095949"/>
            <a:ext cx="2500831" cy="628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A2AEF-B2FE-40C0-8498-B671DFCFD3CA}"/>
              </a:ext>
            </a:extLst>
          </p:cNvPr>
          <p:cNvSpPr/>
          <p:nvPr/>
        </p:nvSpPr>
        <p:spPr>
          <a:xfrm>
            <a:off x="1450384" y="3800625"/>
            <a:ext cx="2836390" cy="502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551A845-056B-45F8-B012-FA62A7D0EFDD}"/>
              </a:ext>
            </a:extLst>
          </p:cNvPr>
          <p:cNvSpPr/>
          <p:nvPr/>
        </p:nvSpPr>
        <p:spPr>
          <a:xfrm>
            <a:off x="1079347" y="293639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FCF1616-F5C1-42B0-9485-C3E200E2E04B}"/>
              </a:ext>
            </a:extLst>
          </p:cNvPr>
          <p:cNvSpPr/>
          <p:nvPr/>
        </p:nvSpPr>
        <p:spPr>
          <a:xfrm>
            <a:off x="1079347" y="365622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61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BBDCD-638A-4302-A3C4-E54BA9B02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33301"/>
              </p:ext>
            </p:extLst>
          </p:nvPr>
        </p:nvGraphicFramePr>
        <p:xfrm>
          <a:off x="6913756" y="1720476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핸드폰 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변경할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중복된 전화번호 입력 시 오류 메시지 출력 및 재입력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통과 시 변경 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성공완료 메시지 출력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  <p:pic>
        <p:nvPicPr>
          <p:cNvPr id="10" name="image20.png">
            <a:extLst>
              <a:ext uri="{FF2B5EF4-FFF2-40B4-BE49-F238E27FC236}">
                <a16:creationId xmlns:a16="http://schemas.microsoft.com/office/drawing/2014/main" id="{FE1A01CC-386E-4F2A-837A-333CDBC3E891}"/>
              </a:ext>
            </a:extLst>
          </p:cNvPr>
          <p:cNvPicPr/>
          <p:nvPr/>
        </p:nvPicPr>
        <p:blipFill rotWithShape="1">
          <a:blip r:embed="rId4"/>
          <a:srcRect l="1661" t="35239" r="11794" b="7399"/>
          <a:stretch/>
        </p:blipFill>
        <p:spPr>
          <a:xfrm>
            <a:off x="1450384" y="1697850"/>
            <a:ext cx="5118195" cy="3122424"/>
          </a:xfrm>
          <a:prstGeom prst="rect">
            <a:avLst/>
          </a:prstGeom>
          <a:ln/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696AA7B-B3BA-4910-9EA4-98A1C1DA471B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4D02B9-EA59-499C-911A-28F6943AB85F}"/>
              </a:ext>
            </a:extLst>
          </p:cNvPr>
          <p:cNvSpPr/>
          <p:nvPr/>
        </p:nvSpPr>
        <p:spPr>
          <a:xfrm>
            <a:off x="1450384" y="1695309"/>
            <a:ext cx="5118195" cy="1278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71D10E-1898-49D6-B688-C97B3994E940}"/>
              </a:ext>
            </a:extLst>
          </p:cNvPr>
          <p:cNvSpPr/>
          <p:nvPr/>
        </p:nvSpPr>
        <p:spPr>
          <a:xfrm>
            <a:off x="1450385" y="3149028"/>
            <a:ext cx="1678710" cy="401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9B6E7B-75EC-4861-8C69-937841B6B2F6}"/>
              </a:ext>
            </a:extLst>
          </p:cNvPr>
          <p:cNvSpPr/>
          <p:nvPr/>
        </p:nvSpPr>
        <p:spPr>
          <a:xfrm>
            <a:off x="1450384" y="3726124"/>
            <a:ext cx="1989102" cy="401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2B8D5F-C8CE-4EB4-A9F2-5F16F036C415}"/>
              </a:ext>
            </a:extLst>
          </p:cNvPr>
          <p:cNvSpPr/>
          <p:nvPr/>
        </p:nvSpPr>
        <p:spPr>
          <a:xfrm>
            <a:off x="1079347" y="298947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E3E93A-09E3-4144-96E8-4AC100B5279F}"/>
              </a:ext>
            </a:extLst>
          </p:cNvPr>
          <p:cNvSpPr/>
          <p:nvPr/>
        </p:nvSpPr>
        <p:spPr>
          <a:xfrm>
            <a:off x="1079347" y="358571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396920-D37A-47A9-B724-7C1AEECDC70E}"/>
              </a:ext>
            </a:extLst>
          </p:cNvPr>
          <p:cNvSpPr/>
          <p:nvPr/>
        </p:nvSpPr>
        <p:spPr>
          <a:xfrm>
            <a:off x="1450383" y="4336075"/>
            <a:ext cx="2114937" cy="401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D26CEC-3B20-459C-9DF7-CC24538B5253}"/>
              </a:ext>
            </a:extLst>
          </p:cNvPr>
          <p:cNvSpPr/>
          <p:nvPr/>
        </p:nvSpPr>
        <p:spPr>
          <a:xfrm>
            <a:off x="1079347" y="421768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789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BBDCD-638A-4302-A3C4-E54BA9B02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63332"/>
              </p:ext>
            </p:extLst>
          </p:nvPr>
        </p:nvGraphicFramePr>
        <p:xfrm>
          <a:off x="6913756" y="1720476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주소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변경할 이메일 주소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중복된 이메일 주소 입력 시 오류 메시지 출력 및 재입력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통과 시 변경 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성공완료 메시지 출력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  <p:pic>
        <p:nvPicPr>
          <p:cNvPr id="10" name="image11.png">
            <a:extLst>
              <a:ext uri="{FF2B5EF4-FFF2-40B4-BE49-F238E27FC236}">
                <a16:creationId xmlns:a16="http://schemas.microsoft.com/office/drawing/2014/main" id="{A10E0387-36B9-49B5-A8EB-63B3B89C7280}"/>
              </a:ext>
            </a:extLst>
          </p:cNvPr>
          <p:cNvPicPr/>
          <p:nvPr/>
        </p:nvPicPr>
        <p:blipFill>
          <a:blip r:embed="rId4"/>
          <a:srcRect l="1661" t="33333" r="11129" b="8604"/>
          <a:stretch>
            <a:fillRect/>
          </a:stretch>
        </p:blipFill>
        <p:spPr>
          <a:xfrm>
            <a:off x="1450384" y="1703698"/>
            <a:ext cx="5118195" cy="3116576"/>
          </a:xfrm>
          <a:prstGeom prst="rect">
            <a:avLst/>
          </a:prstGeom>
          <a:ln/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1D3FC20-DE59-43DE-A6FE-147AAEDC4D33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96544E-8C4C-413F-85C8-48B933BF5649}"/>
              </a:ext>
            </a:extLst>
          </p:cNvPr>
          <p:cNvSpPr/>
          <p:nvPr/>
        </p:nvSpPr>
        <p:spPr>
          <a:xfrm>
            <a:off x="1450384" y="1695309"/>
            <a:ext cx="5118195" cy="141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666D1-F343-48FF-A6F8-F7863287A84B}"/>
              </a:ext>
            </a:extLst>
          </p:cNvPr>
          <p:cNvSpPr/>
          <p:nvPr/>
        </p:nvSpPr>
        <p:spPr>
          <a:xfrm>
            <a:off x="1450385" y="3180161"/>
            <a:ext cx="1905212" cy="477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FC8BF9-A584-48C2-A71F-560116430D41}"/>
              </a:ext>
            </a:extLst>
          </p:cNvPr>
          <p:cNvSpPr/>
          <p:nvPr/>
        </p:nvSpPr>
        <p:spPr>
          <a:xfrm>
            <a:off x="1450385" y="3801656"/>
            <a:ext cx="1905212" cy="409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BB472-D396-49F8-B3B6-64F2C1FEE0E3}"/>
              </a:ext>
            </a:extLst>
          </p:cNvPr>
          <p:cNvSpPr/>
          <p:nvPr/>
        </p:nvSpPr>
        <p:spPr>
          <a:xfrm>
            <a:off x="1450385" y="4420488"/>
            <a:ext cx="1905212" cy="409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CCAB7DE-D03D-423F-939B-B324F0019F7F}"/>
              </a:ext>
            </a:extLst>
          </p:cNvPr>
          <p:cNvSpPr/>
          <p:nvPr/>
        </p:nvSpPr>
        <p:spPr>
          <a:xfrm>
            <a:off x="1079347" y="302060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B009D4-872A-46A3-BD15-D4DC4B0E797D}"/>
              </a:ext>
            </a:extLst>
          </p:cNvPr>
          <p:cNvSpPr/>
          <p:nvPr/>
        </p:nvSpPr>
        <p:spPr>
          <a:xfrm>
            <a:off x="1079347" y="364198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C9509E-270D-45A8-BD9D-AE8BB198A7BC}"/>
              </a:ext>
            </a:extLst>
          </p:cNvPr>
          <p:cNvSpPr/>
          <p:nvPr/>
        </p:nvSpPr>
        <p:spPr>
          <a:xfrm>
            <a:off x="1079347" y="426336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961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10" name="image12.png">
            <a:extLst>
              <a:ext uri="{FF2B5EF4-FFF2-40B4-BE49-F238E27FC236}">
                <a16:creationId xmlns:a16="http://schemas.microsoft.com/office/drawing/2014/main" id="{417A84B5-1680-4B01-A09F-CED6C54A4A89}"/>
              </a:ext>
            </a:extLst>
          </p:cNvPr>
          <p:cNvPicPr/>
          <p:nvPr/>
        </p:nvPicPr>
        <p:blipFill rotWithShape="1">
          <a:blip r:embed="rId4"/>
          <a:srcRect l="1328" t="39933" r="9966" b="6297"/>
          <a:stretch/>
        </p:blipFill>
        <p:spPr>
          <a:xfrm>
            <a:off x="1438751" y="1695308"/>
            <a:ext cx="5141459" cy="3124965"/>
          </a:xfrm>
          <a:prstGeom prst="rect">
            <a:avLst/>
          </a:prstGeom>
          <a:ln/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78D89EC-3A78-43EF-8AE1-5A4181229317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AF878-C807-4EDE-8BDD-29CAB9B2FE02}"/>
              </a:ext>
            </a:extLst>
          </p:cNvPr>
          <p:cNvSpPr/>
          <p:nvPr/>
        </p:nvSpPr>
        <p:spPr>
          <a:xfrm>
            <a:off x="1450384" y="1695310"/>
            <a:ext cx="5118195" cy="1340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94863F-D3D5-4297-A695-B4F5FE88CD9F}"/>
              </a:ext>
            </a:extLst>
          </p:cNvPr>
          <p:cNvSpPr/>
          <p:nvPr/>
        </p:nvSpPr>
        <p:spPr>
          <a:xfrm>
            <a:off x="1450385" y="3180162"/>
            <a:ext cx="1905212" cy="318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9BBC70-5E5A-4959-B850-BB7CFF7F86B6}"/>
              </a:ext>
            </a:extLst>
          </p:cNvPr>
          <p:cNvSpPr/>
          <p:nvPr/>
        </p:nvSpPr>
        <p:spPr>
          <a:xfrm>
            <a:off x="1450385" y="3643429"/>
            <a:ext cx="1905212" cy="619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64067-0BC4-4371-AD8A-03885871AA6A}"/>
              </a:ext>
            </a:extLst>
          </p:cNvPr>
          <p:cNvSpPr/>
          <p:nvPr/>
        </p:nvSpPr>
        <p:spPr>
          <a:xfrm>
            <a:off x="1450385" y="4277874"/>
            <a:ext cx="1905212" cy="409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F4B329-976E-48EC-AE5B-518891EBF7B4}"/>
              </a:ext>
            </a:extLst>
          </p:cNvPr>
          <p:cNvSpPr/>
          <p:nvPr/>
        </p:nvSpPr>
        <p:spPr>
          <a:xfrm>
            <a:off x="1079347" y="307094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0B810-3544-426C-A345-F2B91F35F292}"/>
              </a:ext>
            </a:extLst>
          </p:cNvPr>
          <p:cNvSpPr/>
          <p:nvPr/>
        </p:nvSpPr>
        <p:spPr>
          <a:xfrm>
            <a:off x="1079347" y="364198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EAFECF-E0E7-491C-98E6-4453AB8D88E4}"/>
              </a:ext>
            </a:extLst>
          </p:cNvPr>
          <p:cNvSpPr/>
          <p:nvPr/>
        </p:nvSpPr>
        <p:spPr>
          <a:xfrm>
            <a:off x="1079347" y="426336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455608BA-51EF-4B36-AA02-58AAE0E05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7807"/>
              </p:ext>
            </p:extLst>
          </p:nvPr>
        </p:nvGraphicFramePr>
        <p:xfrm>
          <a:off x="6913756" y="1720476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탈퇴 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 입력 시 성공완료 메시지 출력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파일에서  정보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28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2-1. </a:t>
            </a:r>
            <a:r>
              <a:rPr lang="ko-KR" altLang="en-US" dirty="0"/>
              <a:t>개발환경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F39A73-CF7B-44C0-8B23-CE2E3A5C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1" y="2230895"/>
            <a:ext cx="2372018" cy="237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772F99-EA9E-42B8-A985-7BDE63D2A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12" y="2650166"/>
            <a:ext cx="1693912" cy="1829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42AEA7-D34C-458F-A5D4-2F7D6A32F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71" y="2452897"/>
            <a:ext cx="1787082" cy="20609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D14A96-8664-42DF-988C-0267FDAF1781}"/>
              </a:ext>
            </a:extLst>
          </p:cNvPr>
          <p:cNvSpPr/>
          <p:nvPr/>
        </p:nvSpPr>
        <p:spPr>
          <a:xfrm>
            <a:off x="2495899" y="4609019"/>
            <a:ext cx="1157681" cy="363370"/>
          </a:xfrm>
          <a:prstGeom prst="rect">
            <a:avLst/>
          </a:prstGeom>
          <a:solidFill>
            <a:srgbClr val="A57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7115F3-25C7-4F31-A5C6-A720E20D42E5}"/>
              </a:ext>
            </a:extLst>
          </p:cNvPr>
          <p:cNvSpPr/>
          <p:nvPr/>
        </p:nvSpPr>
        <p:spPr>
          <a:xfrm>
            <a:off x="5766641" y="4609019"/>
            <a:ext cx="1157681" cy="363370"/>
          </a:xfrm>
          <a:prstGeom prst="rect">
            <a:avLst/>
          </a:prstGeom>
          <a:solidFill>
            <a:srgbClr val="A57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BC549A-5B48-42BE-970A-ADBC39DE6729}"/>
              </a:ext>
            </a:extLst>
          </p:cNvPr>
          <p:cNvSpPr/>
          <p:nvPr/>
        </p:nvSpPr>
        <p:spPr>
          <a:xfrm>
            <a:off x="9037383" y="4609019"/>
            <a:ext cx="1646909" cy="363370"/>
          </a:xfrm>
          <a:prstGeom prst="rect">
            <a:avLst/>
          </a:prstGeom>
          <a:solidFill>
            <a:srgbClr val="A57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플랫폼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E8C07-4377-46B9-B68C-E30DF7BFECF9}"/>
              </a:ext>
            </a:extLst>
          </p:cNvPr>
          <p:cNvSpPr txBox="1"/>
          <p:nvPr/>
        </p:nvSpPr>
        <p:spPr>
          <a:xfrm>
            <a:off x="2351275" y="5128988"/>
            <a:ext cx="14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JDK 1.8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B2DFF7-53F0-4782-8CB4-943C886965C7}"/>
              </a:ext>
            </a:extLst>
          </p:cNvPr>
          <p:cNvSpPr txBox="1"/>
          <p:nvPr/>
        </p:nvSpPr>
        <p:spPr>
          <a:xfrm>
            <a:off x="5573399" y="512898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Eclipse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4.17.0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56357F-08AB-49D3-BDEA-875C2D7BBF20}"/>
              </a:ext>
            </a:extLst>
          </p:cNvPr>
          <p:cNvSpPr txBox="1"/>
          <p:nvPr/>
        </p:nvSpPr>
        <p:spPr>
          <a:xfrm>
            <a:off x="9203502" y="5128988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114821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10" name="image6.png">
            <a:extLst>
              <a:ext uri="{FF2B5EF4-FFF2-40B4-BE49-F238E27FC236}">
                <a16:creationId xmlns:a16="http://schemas.microsoft.com/office/drawing/2014/main" id="{ACFE5412-F027-4180-95BA-656D7DB71E98}"/>
              </a:ext>
            </a:extLst>
          </p:cNvPr>
          <p:cNvPicPr/>
          <p:nvPr/>
        </p:nvPicPr>
        <p:blipFill rotWithShape="1">
          <a:blip r:embed="rId4"/>
          <a:srcRect l="830" t="31806" r="12126" b="26419"/>
          <a:stretch/>
        </p:blipFill>
        <p:spPr>
          <a:xfrm>
            <a:off x="1398455" y="1695310"/>
            <a:ext cx="5170124" cy="1645764"/>
          </a:xfrm>
          <a:prstGeom prst="rect">
            <a:avLst/>
          </a:prstGeom>
          <a:ln/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12E041C-B911-48E3-B440-63ACDE3C2A3B}"/>
              </a:ext>
            </a:extLst>
          </p:cNvPr>
          <p:cNvSpPr/>
          <p:nvPr/>
        </p:nvSpPr>
        <p:spPr>
          <a:xfrm>
            <a:off x="1079347" y="159447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8F8832-4101-453A-98E7-4EC2273747A2}"/>
              </a:ext>
            </a:extLst>
          </p:cNvPr>
          <p:cNvSpPr/>
          <p:nvPr/>
        </p:nvSpPr>
        <p:spPr>
          <a:xfrm>
            <a:off x="1450384" y="1695310"/>
            <a:ext cx="5118195" cy="888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9102C375-4BCC-4A92-838D-8D43ADFD7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89230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변경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사용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F90BE-305A-4958-B2FD-BFB6F684C4D2}"/>
              </a:ext>
            </a:extLst>
          </p:cNvPr>
          <p:cNvSpPr/>
          <p:nvPr/>
        </p:nvSpPr>
        <p:spPr>
          <a:xfrm>
            <a:off x="1450385" y="2583803"/>
            <a:ext cx="2492442" cy="757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09BE34-563C-4F1D-BC8D-401A9C0962E1}"/>
              </a:ext>
            </a:extLst>
          </p:cNvPr>
          <p:cNvSpPr/>
          <p:nvPr/>
        </p:nvSpPr>
        <p:spPr>
          <a:xfrm>
            <a:off x="1079347" y="242170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01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9" name="image12.png">
            <a:extLst>
              <a:ext uri="{FF2B5EF4-FFF2-40B4-BE49-F238E27FC236}">
                <a16:creationId xmlns:a16="http://schemas.microsoft.com/office/drawing/2014/main" id="{74F60D9F-CA29-4320-B9A0-1AA2587E058F}"/>
              </a:ext>
            </a:extLst>
          </p:cNvPr>
          <p:cNvPicPr/>
          <p:nvPr/>
        </p:nvPicPr>
        <p:blipFill rotWithShape="1">
          <a:blip r:embed="rId4"/>
          <a:srcRect l="1661" t="15263" r="55535" b="24991"/>
          <a:stretch/>
        </p:blipFill>
        <p:spPr>
          <a:xfrm>
            <a:off x="1488217" y="1592580"/>
            <a:ext cx="4929361" cy="3672840"/>
          </a:xfrm>
          <a:prstGeom prst="rect">
            <a:avLst/>
          </a:prstGeom>
          <a:ln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D4DE3F-CCF5-4933-B5D4-2538D043A8A2}"/>
              </a:ext>
            </a:extLst>
          </p:cNvPr>
          <p:cNvSpPr/>
          <p:nvPr/>
        </p:nvSpPr>
        <p:spPr>
          <a:xfrm>
            <a:off x="1488216" y="1592580"/>
            <a:ext cx="4761581" cy="1326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77CB069-19A3-4516-B640-A50D00CD37CD}"/>
              </a:ext>
            </a:extLst>
          </p:cNvPr>
          <p:cNvSpPr/>
          <p:nvPr/>
        </p:nvSpPr>
        <p:spPr>
          <a:xfrm>
            <a:off x="1147971" y="147049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4C5841-F4B8-4AB1-A86B-E0CC1F2DD60A}"/>
              </a:ext>
            </a:extLst>
          </p:cNvPr>
          <p:cNvSpPr/>
          <p:nvPr/>
        </p:nvSpPr>
        <p:spPr>
          <a:xfrm>
            <a:off x="1488216" y="3086530"/>
            <a:ext cx="4761581" cy="1670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D8E4132-B710-4BCE-ABE1-60B3B498FD79}"/>
              </a:ext>
            </a:extLst>
          </p:cNvPr>
          <p:cNvSpPr/>
          <p:nvPr/>
        </p:nvSpPr>
        <p:spPr>
          <a:xfrm>
            <a:off x="1147971" y="308653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6F719D73-46F6-470B-B620-E7AA074B0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23670"/>
              </p:ext>
            </p:extLst>
          </p:nvPr>
        </p:nvGraphicFramePr>
        <p:xfrm>
          <a:off x="6913756" y="1468645"/>
          <a:ext cx="4828478" cy="2212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40614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로그인 메뉴 출력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이름과 이메일 주소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올바르지 않은 이름과 이메일 주소 입력 시 실패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6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올바른 이름과 이메일 주소 입력 시 비회원 메뉴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72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36E74222-D8C5-4707-AB83-C7C568801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42140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메뉴에서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질문에 대한 답변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 단계로 돌아가려면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엔터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pic>
        <p:nvPicPr>
          <p:cNvPr id="10" name="image18.png">
            <a:extLst>
              <a:ext uri="{FF2B5EF4-FFF2-40B4-BE49-F238E27FC236}">
                <a16:creationId xmlns:a16="http://schemas.microsoft.com/office/drawing/2014/main" id="{E63C6B34-4028-4AD3-9F65-FBFD8E70CC95}"/>
              </a:ext>
            </a:extLst>
          </p:cNvPr>
          <p:cNvPicPr/>
          <p:nvPr/>
        </p:nvPicPr>
        <p:blipFill rotWithShape="1">
          <a:blip r:embed="rId4"/>
          <a:srcRect l="1309" t="14760" r="3342" b="6671"/>
          <a:stretch/>
        </p:blipFill>
        <p:spPr>
          <a:xfrm>
            <a:off x="1451117" y="1720475"/>
            <a:ext cx="5142630" cy="3858203"/>
          </a:xfrm>
          <a:prstGeom prst="rect">
            <a:avLst/>
          </a:prstGeom>
          <a:ln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999EE6-3029-478A-BBCB-0787BFBA0E37}"/>
              </a:ext>
            </a:extLst>
          </p:cNvPr>
          <p:cNvSpPr/>
          <p:nvPr/>
        </p:nvSpPr>
        <p:spPr>
          <a:xfrm>
            <a:off x="1467079" y="1725690"/>
            <a:ext cx="2442191" cy="891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CD45AD-8256-4906-A47B-3DA45351DDC0}"/>
              </a:ext>
            </a:extLst>
          </p:cNvPr>
          <p:cNvSpPr/>
          <p:nvPr/>
        </p:nvSpPr>
        <p:spPr>
          <a:xfrm>
            <a:off x="1122804" y="164554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614ADD-6F15-4378-A3A1-DF3F898BCF90}"/>
              </a:ext>
            </a:extLst>
          </p:cNvPr>
          <p:cNvSpPr/>
          <p:nvPr/>
        </p:nvSpPr>
        <p:spPr>
          <a:xfrm>
            <a:off x="1467079" y="2617366"/>
            <a:ext cx="1594903" cy="107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E5F8F6-8770-483B-BCA3-78655DE508F0}"/>
              </a:ext>
            </a:extLst>
          </p:cNvPr>
          <p:cNvSpPr/>
          <p:nvPr/>
        </p:nvSpPr>
        <p:spPr>
          <a:xfrm>
            <a:off x="1467079" y="3691522"/>
            <a:ext cx="5126668" cy="1459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DE5BE6-BA25-4306-8C6D-C572E0E14133}"/>
              </a:ext>
            </a:extLst>
          </p:cNvPr>
          <p:cNvSpPr/>
          <p:nvPr/>
        </p:nvSpPr>
        <p:spPr>
          <a:xfrm>
            <a:off x="1467079" y="5150840"/>
            <a:ext cx="1653626" cy="427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0FE765-E281-48F4-9420-BD0DDBA039FA}"/>
              </a:ext>
            </a:extLst>
          </p:cNvPr>
          <p:cNvSpPr/>
          <p:nvPr/>
        </p:nvSpPr>
        <p:spPr>
          <a:xfrm>
            <a:off x="1122804" y="245781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C0871F8-65FF-4860-A471-544BE13A79DB}"/>
              </a:ext>
            </a:extLst>
          </p:cNvPr>
          <p:cNvSpPr/>
          <p:nvPr/>
        </p:nvSpPr>
        <p:spPr>
          <a:xfrm>
            <a:off x="1122804" y="359165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A7BF3A5-1648-44BD-95F9-C8E784E046F0}"/>
              </a:ext>
            </a:extLst>
          </p:cNvPr>
          <p:cNvSpPr/>
          <p:nvPr/>
        </p:nvSpPr>
        <p:spPr>
          <a:xfrm>
            <a:off x="1122804" y="497450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54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55618"/>
              </p:ext>
            </p:extLst>
          </p:nvPr>
        </p:nvGraphicFramePr>
        <p:xfrm>
          <a:off x="6762754" y="1323284"/>
          <a:ext cx="4828478" cy="5284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27397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04895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이름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주소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447828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25321"/>
                  </a:ext>
                </a:extLst>
              </a:tr>
            </a:tbl>
          </a:graphicData>
        </a:graphic>
      </p:graphicFrame>
      <p:pic>
        <p:nvPicPr>
          <p:cNvPr id="2049" name="_x123148088">
            <a:extLst>
              <a:ext uri="{FF2B5EF4-FFF2-40B4-BE49-F238E27FC236}">
                <a16:creationId xmlns:a16="http://schemas.microsoft.com/office/drawing/2014/main" id="{1E864441-4A3D-49E9-B4BB-1F268FA5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63" y="1660833"/>
            <a:ext cx="4175125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123151768">
            <a:extLst>
              <a:ext uri="{FF2B5EF4-FFF2-40B4-BE49-F238E27FC236}">
                <a16:creationId xmlns:a16="http://schemas.microsoft.com/office/drawing/2014/main" id="{574D9D91-455A-443F-B6FB-8AE77876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63" y="3170705"/>
            <a:ext cx="4175125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123151048">
            <a:extLst>
              <a:ext uri="{FF2B5EF4-FFF2-40B4-BE49-F238E27FC236}">
                <a16:creationId xmlns:a16="http://schemas.microsoft.com/office/drawing/2014/main" id="{F5081B94-B69E-4CC0-B9CF-9BF8F628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62" y="3848568"/>
            <a:ext cx="4175125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123152728">
            <a:extLst>
              <a:ext uri="{FF2B5EF4-FFF2-40B4-BE49-F238E27FC236}">
                <a16:creationId xmlns:a16="http://schemas.microsoft.com/office/drawing/2014/main" id="{1816E334-C80F-4030-821A-68C5D68C4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01" y="4640731"/>
            <a:ext cx="4167186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065D8E-9A08-4E1A-B9B5-769E1B2489D2}"/>
              </a:ext>
            </a:extLst>
          </p:cNvPr>
          <p:cNvSpPr/>
          <p:nvPr/>
        </p:nvSpPr>
        <p:spPr>
          <a:xfrm>
            <a:off x="1555901" y="1665377"/>
            <a:ext cx="2630205" cy="1257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59FCB1-A0C2-4F83-A5C3-8999C48E2AA6}"/>
              </a:ext>
            </a:extLst>
          </p:cNvPr>
          <p:cNvSpPr/>
          <p:nvPr/>
        </p:nvSpPr>
        <p:spPr>
          <a:xfrm>
            <a:off x="1211626" y="155615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918B32-A4B0-4ACA-A1D5-D6A0098C27B4}"/>
              </a:ext>
            </a:extLst>
          </p:cNvPr>
          <p:cNvSpPr/>
          <p:nvPr/>
        </p:nvSpPr>
        <p:spPr>
          <a:xfrm>
            <a:off x="1555901" y="2914497"/>
            <a:ext cx="4167186" cy="902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7E02A6-44D4-418D-92D0-53A58AB90E4F}"/>
              </a:ext>
            </a:extLst>
          </p:cNvPr>
          <p:cNvSpPr/>
          <p:nvPr/>
        </p:nvSpPr>
        <p:spPr>
          <a:xfrm>
            <a:off x="1555901" y="3824714"/>
            <a:ext cx="4167186" cy="67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426F75-43D1-4197-9E81-382FB5AE33BF}"/>
              </a:ext>
            </a:extLst>
          </p:cNvPr>
          <p:cNvSpPr/>
          <p:nvPr/>
        </p:nvSpPr>
        <p:spPr>
          <a:xfrm>
            <a:off x="1555901" y="4605197"/>
            <a:ext cx="4167186" cy="538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_x123151208">
            <a:extLst>
              <a:ext uri="{FF2B5EF4-FFF2-40B4-BE49-F238E27FC236}">
                <a16:creationId xmlns:a16="http://schemas.microsoft.com/office/drawing/2014/main" id="{9528000B-D66C-49F5-BE64-3FF22E4E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62" y="5152023"/>
            <a:ext cx="417512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63E6C3-BAE8-4730-BDCD-A2A598DA4782}"/>
              </a:ext>
            </a:extLst>
          </p:cNvPr>
          <p:cNvSpPr/>
          <p:nvPr/>
        </p:nvSpPr>
        <p:spPr>
          <a:xfrm>
            <a:off x="1555901" y="5151664"/>
            <a:ext cx="4167186" cy="1135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E3ED6C-0333-4C41-BE6F-75F1427E7E23}"/>
              </a:ext>
            </a:extLst>
          </p:cNvPr>
          <p:cNvSpPr/>
          <p:nvPr/>
        </p:nvSpPr>
        <p:spPr>
          <a:xfrm>
            <a:off x="1211626" y="277659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F0E233-F3B6-4111-96E1-6DED380B099C}"/>
              </a:ext>
            </a:extLst>
          </p:cNvPr>
          <p:cNvSpPr/>
          <p:nvPr/>
        </p:nvSpPr>
        <p:spPr>
          <a:xfrm>
            <a:off x="1211626" y="368901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73A863D-74BF-4547-AA58-27BC52331EA1}"/>
              </a:ext>
            </a:extLst>
          </p:cNvPr>
          <p:cNvSpPr/>
          <p:nvPr/>
        </p:nvSpPr>
        <p:spPr>
          <a:xfrm>
            <a:off x="1211626" y="448117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B2E15C-A0DA-48ED-A829-CF96257ACD1D}"/>
              </a:ext>
            </a:extLst>
          </p:cNvPr>
          <p:cNvSpPr/>
          <p:nvPr/>
        </p:nvSpPr>
        <p:spPr>
          <a:xfrm>
            <a:off x="1211626" y="499257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858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94358"/>
              </p:ext>
            </p:extLst>
          </p:nvPr>
        </p:nvGraphicFramePr>
        <p:xfrm>
          <a:off x="6913756" y="1720476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이름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주소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이름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주소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생일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입력한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다시 시작하려면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‘b’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진행하려면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enter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</a:tbl>
          </a:graphicData>
        </a:graphic>
      </p:graphicFrame>
      <p:pic>
        <p:nvPicPr>
          <p:cNvPr id="6147" name="_x123151448">
            <a:extLst>
              <a:ext uri="{FF2B5EF4-FFF2-40B4-BE49-F238E27FC236}">
                <a16:creationId xmlns:a16="http://schemas.microsoft.com/office/drawing/2014/main" id="{8DAD2CF0-00D5-4966-B00C-06A2B6E3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28" y="1720476"/>
            <a:ext cx="3794125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_x123150968">
            <a:extLst>
              <a:ext uri="{FF2B5EF4-FFF2-40B4-BE49-F238E27FC236}">
                <a16:creationId xmlns:a16="http://schemas.microsoft.com/office/drawing/2014/main" id="{AC73334A-1969-424A-9A54-839CCA28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28" y="2172980"/>
            <a:ext cx="3794125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123150568">
            <a:extLst>
              <a:ext uri="{FF2B5EF4-FFF2-40B4-BE49-F238E27FC236}">
                <a16:creationId xmlns:a16="http://schemas.microsoft.com/office/drawing/2014/main" id="{7E6312D6-F532-4E37-986D-21466A8B7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1772528" y="3147705"/>
            <a:ext cx="3794125" cy="7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_x123150408">
            <a:extLst>
              <a:ext uri="{FF2B5EF4-FFF2-40B4-BE49-F238E27FC236}">
                <a16:creationId xmlns:a16="http://schemas.microsoft.com/office/drawing/2014/main" id="{CD0FF94B-FF6D-4E37-A490-489113A2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28" y="3900981"/>
            <a:ext cx="3794125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C26261-5A9D-49AD-BA96-F9BF9C602CFC}"/>
              </a:ext>
            </a:extLst>
          </p:cNvPr>
          <p:cNvSpPr/>
          <p:nvPr/>
        </p:nvSpPr>
        <p:spPr>
          <a:xfrm>
            <a:off x="1772528" y="1720476"/>
            <a:ext cx="3794125" cy="449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DFD964-A159-4407-9035-DA041112A1EF}"/>
              </a:ext>
            </a:extLst>
          </p:cNvPr>
          <p:cNvSpPr/>
          <p:nvPr/>
        </p:nvSpPr>
        <p:spPr>
          <a:xfrm>
            <a:off x="1428253" y="161125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5265D0-6D91-4EEC-8E97-568D003C77D0}"/>
              </a:ext>
            </a:extLst>
          </p:cNvPr>
          <p:cNvSpPr/>
          <p:nvPr/>
        </p:nvSpPr>
        <p:spPr>
          <a:xfrm>
            <a:off x="1772528" y="3103177"/>
            <a:ext cx="3794125" cy="671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B44AE9-7AB7-46D3-BF5F-615EDFF7E6A8}"/>
              </a:ext>
            </a:extLst>
          </p:cNvPr>
          <p:cNvSpPr/>
          <p:nvPr/>
        </p:nvSpPr>
        <p:spPr>
          <a:xfrm>
            <a:off x="1772528" y="3900981"/>
            <a:ext cx="3794125" cy="160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81927-5DAC-466A-956A-27D4B6AD773B}"/>
              </a:ext>
            </a:extLst>
          </p:cNvPr>
          <p:cNvSpPr/>
          <p:nvPr/>
        </p:nvSpPr>
        <p:spPr>
          <a:xfrm>
            <a:off x="1772528" y="5837988"/>
            <a:ext cx="3794125" cy="671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56C688A-F2A1-44ED-B022-FD6CF91922DD}"/>
              </a:ext>
            </a:extLst>
          </p:cNvPr>
          <p:cNvSpPr/>
          <p:nvPr/>
        </p:nvSpPr>
        <p:spPr>
          <a:xfrm>
            <a:off x="1428253" y="298351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254ED3-256F-4884-847B-07DE1F83C5A6}"/>
              </a:ext>
            </a:extLst>
          </p:cNvPr>
          <p:cNvSpPr/>
          <p:nvPr/>
        </p:nvSpPr>
        <p:spPr>
          <a:xfrm>
            <a:off x="1428253" y="377504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484F87-B1B6-4593-A8FB-08DA84D1BC66}"/>
              </a:ext>
            </a:extLst>
          </p:cNvPr>
          <p:cNvSpPr/>
          <p:nvPr/>
        </p:nvSpPr>
        <p:spPr>
          <a:xfrm>
            <a:off x="1428253" y="5753286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925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83271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이름과 생년월일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성공 시 아이디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53EED07-F869-4BCE-A8E7-154B624B3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96" y="1720476"/>
            <a:ext cx="4725469" cy="27245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8A1B37-356A-482F-8290-F00067C7E94F}"/>
              </a:ext>
            </a:extLst>
          </p:cNvPr>
          <p:cNvSpPr/>
          <p:nvPr/>
        </p:nvSpPr>
        <p:spPr>
          <a:xfrm>
            <a:off x="1549496" y="1720477"/>
            <a:ext cx="3643289" cy="70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D39E8D-0097-4487-B50C-0FCF2065302C}"/>
              </a:ext>
            </a:extLst>
          </p:cNvPr>
          <p:cNvSpPr/>
          <p:nvPr/>
        </p:nvSpPr>
        <p:spPr>
          <a:xfrm>
            <a:off x="1205221" y="161125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78C6F-1E61-4662-A7A1-3FE9AC82DFBD}"/>
              </a:ext>
            </a:extLst>
          </p:cNvPr>
          <p:cNvSpPr/>
          <p:nvPr/>
        </p:nvSpPr>
        <p:spPr>
          <a:xfrm>
            <a:off x="1549497" y="2424419"/>
            <a:ext cx="3324508" cy="469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80601-7F59-4EBA-8C5B-68448B797A89}"/>
              </a:ext>
            </a:extLst>
          </p:cNvPr>
          <p:cNvSpPr/>
          <p:nvPr/>
        </p:nvSpPr>
        <p:spPr>
          <a:xfrm>
            <a:off x="1549497" y="3074353"/>
            <a:ext cx="3324508" cy="469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72D226-F926-4AEF-9542-B12516A0AAC0}"/>
              </a:ext>
            </a:extLst>
          </p:cNvPr>
          <p:cNvSpPr/>
          <p:nvPr/>
        </p:nvSpPr>
        <p:spPr>
          <a:xfrm>
            <a:off x="1205221" y="226486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9448619-79C0-4589-A7E1-97BDEF5906D1}"/>
              </a:ext>
            </a:extLst>
          </p:cNvPr>
          <p:cNvSpPr/>
          <p:nvPr/>
        </p:nvSpPr>
        <p:spPr>
          <a:xfrm>
            <a:off x="1205221" y="289420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875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F39412-B561-413C-98D7-4926999A6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96" y="1713509"/>
            <a:ext cx="4232285" cy="20195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AEE7B-25B5-4E84-A7BA-EBE33121D646}"/>
              </a:ext>
            </a:extLst>
          </p:cNvPr>
          <p:cNvSpPr/>
          <p:nvPr/>
        </p:nvSpPr>
        <p:spPr>
          <a:xfrm>
            <a:off x="1549496" y="1720477"/>
            <a:ext cx="3643289" cy="70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9D1FE25-A587-4B36-B515-5FF29D3E53CF}"/>
              </a:ext>
            </a:extLst>
          </p:cNvPr>
          <p:cNvSpPr/>
          <p:nvPr/>
        </p:nvSpPr>
        <p:spPr>
          <a:xfrm>
            <a:off x="1205221" y="161125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5D967BE3-8309-4E6E-B4B6-DFB164E0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525984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아이디와 핸드폰 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실패 시 오류 메시지 출력 및 재입력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유효성 검사 성공 시 비밀번호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12941E-D7BC-454F-AFA8-AB9760577F35}"/>
              </a:ext>
            </a:extLst>
          </p:cNvPr>
          <p:cNvSpPr/>
          <p:nvPr/>
        </p:nvSpPr>
        <p:spPr>
          <a:xfrm>
            <a:off x="1549496" y="2424419"/>
            <a:ext cx="3903348" cy="478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CC357F-62A0-439A-9F94-E14555CF55C5}"/>
              </a:ext>
            </a:extLst>
          </p:cNvPr>
          <p:cNvSpPr/>
          <p:nvPr/>
        </p:nvSpPr>
        <p:spPr>
          <a:xfrm>
            <a:off x="1549496" y="3058088"/>
            <a:ext cx="3903348" cy="478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29C9CB-3502-4AC3-8765-BD5E065A93F4}"/>
              </a:ext>
            </a:extLst>
          </p:cNvPr>
          <p:cNvSpPr/>
          <p:nvPr/>
        </p:nvSpPr>
        <p:spPr>
          <a:xfrm>
            <a:off x="1205221" y="226486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90D906E-9F56-4473-986D-AEDDBCCC019D}"/>
              </a:ext>
            </a:extLst>
          </p:cNvPr>
          <p:cNvSpPr/>
          <p:nvPr/>
        </p:nvSpPr>
        <p:spPr>
          <a:xfrm>
            <a:off x="1205221" y="291847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869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98997"/>
              </p:ext>
            </p:extLst>
          </p:nvPr>
        </p:nvGraphicFramePr>
        <p:xfrm>
          <a:off x="6913756" y="1720476"/>
          <a:ext cx="4828478" cy="4192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1.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관리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정보 조회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예약 조회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정보 출력 및 변경할 번호 입력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주소 변경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재확인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변경할 이메일 주소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06117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성공 메시지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927397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변경된 이메일 주소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04895"/>
                  </a:ext>
                </a:extLst>
              </a:tr>
            </a:tbl>
          </a:graphicData>
        </a:graphic>
      </p:graphicFrame>
      <p:pic>
        <p:nvPicPr>
          <p:cNvPr id="10" name="image5.png">
            <a:extLst>
              <a:ext uri="{FF2B5EF4-FFF2-40B4-BE49-F238E27FC236}">
                <a16:creationId xmlns:a16="http://schemas.microsoft.com/office/drawing/2014/main" id="{48B17912-BDCD-4366-9689-D68D1D213FA4}"/>
              </a:ext>
            </a:extLst>
          </p:cNvPr>
          <p:cNvPicPr/>
          <p:nvPr/>
        </p:nvPicPr>
        <p:blipFill rotWithShape="1">
          <a:blip r:embed="rId4"/>
          <a:srcRect b="81638"/>
          <a:stretch/>
        </p:blipFill>
        <p:spPr>
          <a:xfrm>
            <a:off x="1565091" y="1563483"/>
            <a:ext cx="3831605" cy="242431"/>
          </a:xfrm>
          <a:prstGeom prst="rect">
            <a:avLst/>
          </a:prstGeom>
          <a:ln/>
        </p:spPr>
      </p:pic>
      <p:pic>
        <p:nvPicPr>
          <p:cNvPr id="11" name="image12.png">
            <a:extLst>
              <a:ext uri="{FF2B5EF4-FFF2-40B4-BE49-F238E27FC236}">
                <a16:creationId xmlns:a16="http://schemas.microsoft.com/office/drawing/2014/main" id="{4B0C74A2-5490-4FF7-8444-9FB6B1B12F1E}"/>
              </a:ext>
            </a:extLst>
          </p:cNvPr>
          <p:cNvPicPr/>
          <p:nvPr/>
        </p:nvPicPr>
        <p:blipFill rotWithShape="1">
          <a:blip r:embed="rId5"/>
          <a:srcRect b="52450"/>
          <a:stretch/>
        </p:blipFill>
        <p:spPr>
          <a:xfrm>
            <a:off x="1557883" y="2001141"/>
            <a:ext cx="3838575" cy="770216"/>
          </a:xfrm>
          <a:prstGeom prst="rect">
            <a:avLst/>
          </a:prstGeom>
          <a:ln/>
        </p:spPr>
      </p:pic>
      <p:pic>
        <p:nvPicPr>
          <p:cNvPr id="15" name="image7.png">
            <a:extLst>
              <a:ext uri="{FF2B5EF4-FFF2-40B4-BE49-F238E27FC236}">
                <a16:creationId xmlns:a16="http://schemas.microsoft.com/office/drawing/2014/main" id="{72461622-4054-4E42-998F-30B2F43F4DA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556465" y="4464398"/>
            <a:ext cx="3838574" cy="1251906"/>
          </a:xfrm>
          <a:prstGeom prst="rect">
            <a:avLst/>
          </a:prstGeom>
          <a:ln/>
        </p:spPr>
      </p:pic>
      <p:pic>
        <p:nvPicPr>
          <p:cNvPr id="16" name="image8.png">
            <a:extLst>
              <a:ext uri="{FF2B5EF4-FFF2-40B4-BE49-F238E27FC236}">
                <a16:creationId xmlns:a16="http://schemas.microsoft.com/office/drawing/2014/main" id="{C08A7CA5-9F2F-4ACF-AD0D-7620FC5192D0}"/>
              </a:ext>
            </a:extLst>
          </p:cNvPr>
          <p:cNvPicPr/>
          <p:nvPr/>
        </p:nvPicPr>
        <p:blipFill rotWithShape="1">
          <a:blip r:embed="rId7"/>
          <a:srcRect b="36299"/>
          <a:stretch/>
        </p:blipFill>
        <p:spPr>
          <a:xfrm>
            <a:off x="1556464" y="5691656"/>
            <a:ext cx="3839995" cy="1093424"/>
          </a:xfrm>
          <a:prstGeom prst="rect">
            <a:avLst/>
          </a:prstGeom>
          <a:ln/>
        </p:spPr>
      </p:pic>
      <p:pic>
        <p:nvPicPr>
          <p:cNvPr id="17" name="image5.png">
            <a:extLst>
              <a:ext uri="{FF2B5EF4-FFF2-40B4-BE49-F238E27FC236}">
                <a16:creationId xmlns:a16="http://schemas.microsoft.com/office/drawing/2014/main" id="{8C32AA84-0F85-4A44-AE90-AFADC5DFF008}"/>
              </a:ext>
            </a:extLst>
          </p:cNvPr>
          <p:cNvPicPr/>
          <p:nvPr/>
        </p:nvPicPr>
        <p:blipFill rotWithShape="1">
          <a:blip r:embed="rId4"/>
          <a:srcRect t="67169" b="14469"/>
          <a:stretch/>
        </p:blipFill>
        <p:spPr>
          <a:xfrm>
            <a:off x="1565090" y="1803036"/>
            <a:ext cx="3822979" cy="218841"/>
          </a:xfrm>
          <a:prstGeom prst="rect">
            <a:avLst/>
          </a:prstGeom>
          <a:ln/>
        </p:spPr>
      </p:pic>
      <p:pic>
        <p:nvPicPr>
          <p:cNvPr id="18" name="image12.png">
            <a:extLst>
              <a:ext uri="{FF2B5EF4-FFF2-40B4-BE49-F238E27FC236}">
                <a16:creationId xmlns:a16="http://schemas.microsoft.com/office/drawing/2014/main" id="{13DBB7C9-38EB-4529-AC5D-C822D0FA9608}"/>
              </a:ext>
            </a:extLst>
          </p:cNvPr>
          <p:cNvPicPr/>
          <p:nvPr/>
        </p:nvPicPr>
        <p:blipFill rotWithShape="1">
          <a:blip r:embed="rId5"/>
          <a:srcRect t="86186"/>
          <a:stretch/>
        </p:blipFill>
        <p:spPr>
          <a:xfrm>
            <a:off x="1557883" y="2766699"/>
            <a:ext cx="3838575" cy="195885"/>
          </a:xfrm>
          <a:prstGeom prst="rect">
            <a:avLst/>
          </a:prstGeom>
          <a:ln/>
        </p:spPr>
      </p:pic>
      <p:pic>
        <p:nvPicPr>
          <p:cNvPr id="13" name="image15.png">
            <a:extLst>
              <a:ext uri="{FF2B5EF4-FFF2-40B4-BE49-F238E27FC236}">
                <a16:creationId xmlns:a16="http://schemas.microsoft.com/office/drawing/2014/main" id="{059EE524-420D-4A78-A21B-B5B4B0D066D2}"/>
              </a:ext>
            </a:extLst>
          </p:cNvPr>
          <p:cNvPicPr/>
          <p:nvPr/>
        </p:nvPicPr>
        <p:blipFill rotWithShape="1">
          <a:blip r:embed="rId8"/>
          <a:srcRect t="11342" b="30525"/>
          <a:stretch/>
        </p:blipFill>
        <p:spPr>
          <a:xfrm>
            <a:off x="1552979" y="2917042"/>
            <a:ext cx="3838575" cy="1428259"/>
          </a:xfrm>
          <a:prstGeom prst="rect">
            <a:avLst/>
          </a:prstGeom>
          <a:ln/>
        </p:spPr>
      </p:pic>
      <p:pic>
        <p:nvPicPr>
          <p:cNvPr id="20" name="image8.png">
            <a:extLst>
              <a:ext uri="{FF2B5EF4-FFF2-40B4-BE49-F238E27FC236}">
                <a16:creationId xmlns:a16="http://schemas.microsoft.com/office/drawing/2014/main" id="{5AB53FAF-D35E-4DCB-B51B-D22DFAF09C79}"/>
              </a:ext>
            </a:extLst>
          </p:cNvPr>
          <p:cNvPicPr/>
          <p:nvPr/>
        </p:nvPicPr>
        <p:blipFill rotWithShape="1">
          <a:blip r:embed="rId7"/>
          <a:srcRect t="87038" b="7486"/>
          <a:stretch/>
        </p:blipFill>
        <p:spPr>
          <a:xfrm>
            <a:off x="1548075" y="4333591"/>
            <a:ext cx="3831604" cy="164918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92E6A-FCED-485E-AEC1-63E00FED9D89}"/>
              </a:ext>
            </a:extLst>
          </p:cNvPr>
          <p:cNvSpPr txBox="1"/>
          <p:nvPr/>
        </p:nvSpPr>
        <p:spPr>
          <a:xfrm>
            <a:off x="2105637" y="4283065"/>
            <a:ext cx="260058" cy="215444"/>
          </a:xfrm>
          <a:prstGeom prst="rect">
            <a:avLst/>
          </a:prstGeom>
          <a:solidFill>
            <a:srgbClr val="2F2F2F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6F641C-34CF-4419-A228-EEF138A37E80}"/>
              </a:ext>
            </a:extLst>
          </p:cNvPr>
          <p:cNvSpPr/>
          <p:nvPr/>
        </p:nvSpPr>
        <p:spPr>
          <a:xfrm>
            <a:off x="1548076" y="1558031"/>
            <a:ext cx="3846964" cy="463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18219E-8A64-478B-9516-DB19DA3C19EA}"/>
              </a:ext>
            </a:extLst>
          </p:cNvPr>
          <p:cNvSpPr/>
          <p:nvPr/>
        </p:nvSpPr>
        <p:spPr>
          <a:xfrm>
            <a:off x="1203326" y="146447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C86874-056E-43FC-9D07-FD32E34A64CE}"/>
              </a:ext>
            </a:extLst>
          </p:cNvPr>
          <p:cNvSpPr/>
          <p:nvPr/>
        </p:nvSpPr>
        <p:spPr>
          <a:xfrm>
            <a:off x="1548076" y="2084484"/>
            <a:ext cx="3846964" cy="832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638759-06B6-49A2-B327-7395CBD4FECA}"/>
              </a:ext>
            </a:extLst>
          </p:cNvPr>
          <p:cNvSpPr/>
          <p:nvPr/>
        </p:nvSpPr>
        <p:spPr>
          <a:xfrm>
            <a:off x="1548076" y="3017972"/>
            <a:ext cx="3846964" cy="1461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BAD1EB-053C-4E99-85D6-38631FD6765F}"/>
              </a:ext>
            </a:extLst>
          </p:cNvPr>
          <p:cNvSpPr/>
          <p:nvPr/>
        </p:nvSpPr>
        <p:spPr>
          <a:xfrm>
            <a:off x="1548076" y="4469698"/>
            <a:ext cx="3846964" cy="326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00FA67-46A3-463E-91D9-CD198D5B2EBE}"/>
              </a:ext>
            </a:extLst>
          </p:cNvPr>
          <p:cNvSpPr/>
          <p:nvPr/>
        </p:nvSpPr>
        <p:spPr>
          <a:xfrm>
            <a:off x="1548076" y="4801791"/>
            <a:ext cx="3846964" cy="376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AD255A-84F6-4518-915B-E63F563677EF}"/>
              </a:ext>
            </a:extLst>
          </p:cNvPr>
          <p:cNvSpPr/>
          <p:nvPr/>
        </p:nvSpPr>
        <p:spPr>
          <a:xfrm>
            <a:off x="1548076" y="5174115"/>
            <a:ext cx="3846964" cy="551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44FFAB-3206-475D-B391-CB4938760A03}"/>
              </a:ext>
            </a:extLst>
          </p:cNvPr>
          <p:cNvSpPr/>
          <p:nvPr/>
        </p:nvSpPr>
        <p:spPr>
          <a:xfrm>
            <a:off x="1548076" y="5721604"/>
            <a:ext cx="3846964" cy="102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8E1F90-C62A-425F-A678-586C240BDC00}"/>
              </a:ext>
            </a:extLst>
          </p:cNvPr>
          <p:cNvSpPr/>
          <p:nvPr/>
        </p:nvSpPr>
        <p:spPr>
          <a:xfrm>
            <a:off x="1203326" y="192493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895E6E4-D204-404B-A9CF-8188EA56F6AA}"/>
              </a:ext>
            </a:extLst>
          </p:cNvPr>
          <p:cNvSpPr/>
          <p:nvPr/>
        </p:nvSpPr>
        <p:spPr>
          <a:xfrm>
            <a:off x="1203326" y="292531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1E95CF5-6240-48A0-9BE8-DBF609FDC7A4}"/>
              </a:ext>
            </a:extLst>
          </p:cNvPr>
          <p:cNvSpPr/>
          <p:nvPr/>
        </p:nvSpPr>
        <p:spPr>
          <a:xfrm>
            <a:off x="1203326" y="433359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DEA017-95C3-4AA6-BC70-F69848E503CE}"/>
              </a:ext>
            </a:extLst>
          </p:cNvPr>
          <p:cNvSpPr/>
          <p:nvPr/>
        </p:nvSpPr>
        <p:spPr>
          <a:xfrm>
            <a:off x="1203326" y="467384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59D12D0-89FD-427A-9BE5-B22B36D3CD05}"/>
              </a:ext>
            </a:extLst>
          </p:cNvPr>
          <p:cNvSpPr/>
          <p:nvPr/>
        </p:nvSpPr>
        <p:spPr>
          <a:xfrm>
            <a:off x="1203326" y="5074415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E7E3FC1-B5BB-4D87-8139-8C688F77F383}"/>
              </a:ext>
            </a:extLst>
          </p:cNvPr>
          <p:cNvSpPr/>
          <p:nvPr/>
        </p:nvSpPr>
        <p:spPr>
          <a:xfrm>
            <a:off x="1203326" y="558230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078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60650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2.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메일 답변 작성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답변할 메일 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답변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C5CEFAC-8D04-44F1-81B5-A9B53038B5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53813" y="1367135"/>
            <a:ext cx="5117686" cy="25941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2F5CB8-51F7-4976-85CD-0107A653F2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53813" y="3961323"/>
            <a:ext cx="5117686" cy="25941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07A64-1789-4067-B59F-B95D6C37043B}"/>
              </a:ext>
            </a:extLst>
          </p:cNvPr>
          <p:cNvSpPr/>
          <p:nvPr/>
        </p:nvSpPr>
        <p:spPr>
          <a:xfrm>
            <a:off x="1453813" y="1352897"/>
            <a:ext cx="5117686" cy="259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FD9556-31D9-44DB-8D92-5BEB7185C61B}"/>
              </a:ext>
            </a:extLst>
          </p:cNvPr>
          <p:cNvSpPr/>
          <p:nvPr/>
        </p:nvSpPr>
        <p:spPr>
          <a:xfrm>
            <a:off x="1126316" y="129384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5DB885-E25C-4FDB-B57F-443BB107DFD4}"/>
              </a:ext>
            </a:extLst>
          </p:cNvPr>
          <p:cNvSpPr/>
          <p:nvPr/>
        </p:nvSpPr>
        <p:spPr>
          <a:xfrm>
            <a:off x="1453813" y="3949344"/>
            <a:ext cx="5117686" cy="259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21D7FB4-002D-46E3-AD84-5A2BEBDF26A3}"/>
              </a:ext>
            </a:extLst>
          </p:cNvPr>
          <p:cNvSpPr/>
          <p:nvPr/>
        </p:nvSpPr>
        <p:spPr>
          <a:xfrm>
            <a:off x="1126316" y="382114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38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92157"/>
              </p:ext>
            </p:extLst>
          </p:nvPr>
        </p:nvGraphicFramePr>
        <p:xfrm>
          <a:off x="6913756" y="1720476"/>
          <a:ext cx="4828478" cy="200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3.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등급별 할인율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등급 할인율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값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E3C9E2-6FA6-41AF-9E71-39B486D9EC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8217" y="1468645"/>
            <a:ext cx="4828478" cy="2240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5C4BF7-5DFB-453A-90A1-9A8B621576F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17" y="3709355"/>
            <a:ext cx="3790028" cy="30419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FE961-2C3E-4E82-833B-4EC8BE264959}"/>
              </a:ext>
            </a:extLst>
          </p:cNvPr>
          <p:cNvSpPr/>
          <p:nvPr/>
        </p:nvSpPr>
        <p:spPr>
          <a:xfrm>
            <a:off x="1488217" y="1454407"/>
            <a:ext cx="3846964" cy="1349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0EEF25-BF29-4C67-A907-2594C3D8CFE4}"/>
              </a:ext>
            </a:extLst>
          </p:cNvPr>
          <p:cNvSpPr/>
          <p:nvPr/>
        </p:nvSpPr>
        <p:spPr>
          <a:xfrm>
            <a:off x="1143467" y="136085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35651-F23F-4AF6-AE65-A522715760F0}"/>
              </a:ext>
            </a:extLst>
          </p:cNvPr>
          <p:cNvSpPr/>
          <p:nvPr/>
        </p:nvSpPr>
        <p:spPr>
          <a:xfrm>
            <a:off x="1488217" y="2803576"/>
            <a:ext cx="4828478" cy="793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B4AE8D-3090-42F8-82A8-E799D96D05C1}"/>
              </a:ext>
            </a:extLst>
          </p:cNvPr>
          <p:cNvSpPr/>
          <p:nvPr/>
        </p:nvSpPr>
        <p:spPr>
          <a:xfrm>
            <a:off x="1488217" y="3597215"/>
            <a:ext cx="3523730" cy="3082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318041-F0AB-4487-908E-EF233DA708FA}"/>
              </a:ext>
            </a:extLst>
          </p:cNvPr>
          <p:cNvSpPr/>
          <p:nvPr/>
        </p:nvSpPr>
        <p:spPr>
          <a:xfrm>
            <a:off x="1143467" y="2644022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E1E010-655F-4CF9-8761-77AE472FCCD4}"/>
              </a:ext>
            </a:extLst>
          </p:cNvPr>
          <p:cNvSpPr/>
          <p:nvPr/>
        </p:nvSpPr>
        <p:spPr>
          <a:xfrm>
            <a:off x="1143467" y="3411839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33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2-2. </a:t>
            </a:r>
            <a:r>
              <a:rPr lang="ko-KR" altLang="en-US" dirty="0"/>
              <a:t>일정 및 역할분담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B3F1F6C-14D1-4D9E-AFF0-373B38E52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15539"/>
              </p:ext>
            </p:extLst>
          </p:nvPr>
        </p:nvGraphicFramePr>
        <p:xfrm>
          <a:off x="1383857" y="2054013"/>
          <a:ext cx="10494708" cy="385056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9244">
                  <a:extLst>
                    <a:ext uri="{9D8B030D-6E8A-4147-A177-3AD203B41FA5}">
                      <a16:colId xmlns:a16="http://schemas.microsoft.com/office/drawing/2014/main" val="3150429992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2477418238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3070334524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434743632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2032235675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3671433129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322947033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2930844014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3878781926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374341532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3133271267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217822499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943129995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75643248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560837586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603745923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2115312118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261247338"/>
                    </a:ext>
                  </a:extLst>
                </a:gridCol>
                <a:gridCol w="499748">
                  <a:extLst>
                    <a:ext uri="{9D8B030D-6E8A-4147-A177-3AD203B41FA5}">
                      <a16:colId xmlns:a16="http://schemas.microsoft.com/office/drawing/2014/main" val="1826134107"/>
                    </a:ext>
                  </a:extLst>
                </a:gridCol>
              </a:tblGrid>
              <a:tr h="453908"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218165"/>
                  </a:ext>
                </a:extLst>
              </a:tr>
              <a:tr h="45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77317"/>
                  </a:ext>
                </a:extLst>
              </a:tr>
              <a:tr h="55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 및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06948"/>
                  </a:ext>
                </a:extLst>
              </a:tr>
              <a:tr h="45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450229"/>
                  </a:ext>
                </a:extLst>
              </a:tr>
              <a:tr h="45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805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화면설계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데이터구조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기능명세서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77586"/>
                  </a:ext>
                </a:extLst>
              </a:tr>
              <a:tr h="389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8616"/>
                  </a:ext>
                </a:extLst>
              </a:tr>
              <a:tr h="453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39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60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1005"/>
              </p:ext>
            </p:extLst>
          </p:nvPr>
        </p:nvGraphicFramePr>
        <p:xfrm>
          <a:off x="6758934" y="1173492"/>
          <a:ext cx="4828478" cy="3099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4.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 이벤트 변경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수정할 축제 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 수정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 정보 수정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476515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DB0DE60-DA64-4945-9717-01684523E6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49496" y="1720476"/>
            <a:ext cx="4423465" cy="44746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FF4A16-D7B9-4EEF-BCAD-F1AAFBFE108F}"/>
              </a:ext>
            </a:extLst>
          </p:cNvPr>
          <p:cNvSpPr/>
          <p:nvPr/>
        </p:nvSpPr>
        <p:spPr>
          <a:xfrm>
            <a:off x="1532718" y="1720476"/>
            <a:ext cx="4423465" cy="2088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303A9C-5DC7-4E13-80D9-3B4CB66B07C8}"/>
              </a:ext>
            </a:extLst>
          </p:cNvPr>
          <p:cNvSpPr/>
          <p:nvPr/>
        </p:nvSpPr>
        <p:spPr>
          <a:xfrm>
            <a:off x="1205221" y="166142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DBD0E6-0373-4CEE-B10C-670952E1233E}"/>
              </a:ext>
            </a:extLst>
          </p:cNvPr>
          <p:cNvSpPr/>
          <p:nvPr/>
        </p:nvSpPr>
        <p:spPr>
          <a:xfrm>
            <a:off x="1532718" y="3816659"/>
            <a:ext cx="4423465" cy="52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82E00D-0A90-4210-B7EA-5EF3994BE69D}"/>
              </a:ext>
            </a:extLst>
          </p:cNvPr>
          <p:cNvSpPr/>
          <p:nvPr/>
        </p:nvSpPr>
        <p:spPr>
          <a:xfrm>
            <a:off x="1532718" y="4769885"/>
            <a:ext cx="4423465" cy="132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EBF01ED-474B-48AD-A883-17941D2C7B3E}"/>
              </a:ext>
            </a:extLst>
          </p:cNvPr>
          <p:cNvSpPr/>
          <p:nvPr/>
        </p:nvSpPr>
        <p:spPr>
          <a:xfrm>
            <a:off x="1205221" y="363867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B36956-07E8-43E6-8AAC-AF918A7CB561}"/>
              </a:ext>
            </a:extLst>
          </p:cNvPr>
          <p:cNvSpPr/>
          <p:nvPr/>
        </p:nvSpPr>
        <p:spPr>
          <a:xfrm>
            <a:off x="1205221" y="4610331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5884B52-8729-455F-A1B0-6A056F775BB6}"/>
              </a:ext>
            </a:extLst>
          </p:cNvPr>
          <p:cNvPicPr/>
          <p:nvPr/>
        </p:nvPicPr>
        <p:blipFill rotWithShape="1">
          <a:blip r:embed="rId5"/>
          <a:srcRect t="38829"/>
          <a:stretch/>
        </p:blipFill>
        <p:spPr>
          <a:xfrm>
            <a:off x="6674841" y="4439824"/>
            <a:ext cx="4912571" cy="21623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48E9ED-A1E2-407B-8140-2989E7D3CDD3}"/>
              </a:ext>
            </a:extLst>
          </p:cNvPr>
          <p:cNvSpPr/>
          <p:nvPr/>
        </p:nvSpPr>
        <p:spPr>
          <a:xfrm>
            <a:off x="6674841" y="4439823"/>
            <a:ext cx="4843243" cy="2162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4F55C8-132D-4147-9C7F-093285118D1F}"/>
              </a:ext>
            </a:extLst>
          </p:cNvPr>
          <p:cNvSpPr/>
          <p:nvPr/>
        </p:nvSpPr>
        <p:spPr>
          <a:xfrm>
            <a:off x="6347344" y="428027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715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55210"/>
              </p:ext>
            </p:extLst>
          </p:nvPr>
        </p:nvGraphicFramePr>
        <p:xfrm>
          <a:off x="6913756" y="1720476"/>
          <a:ext cx="4828478" cy="25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5.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회원 개인 이메일 발송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프로모션 메일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5.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회원 개인 이메일 발송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예약확인 문자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7352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638465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EE4F836-0297-44F0-AC63-30FE305AC9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50695" y="1520262"/>
            <a:ext cx="5039199" cy="2466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8C6ACB-94D4-4E6A-B5B8-62B78318C3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50695" y="4053031"/>
            <a:ext cx="5039199" cy="25343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E25F2-2FCD-4E7C-BEA8-DD1A252DD374}"/>
              </a:ext>
            </a:extLst>
          </p:cNvPr>
          <p:cNvSpPr/>
          <p:nvPr/>
        </p:nvSpPr>
        <p:spPr>
          <a:xfrm>
            <a:off x="1450695" y="1531514"/>
            <a:ext cx="4423465" cy="109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86E09E-B669-4C83-842C-206A429DD43E}"/>
              </a:ext>
            </a:extLst>
          </p:cNvPr>
          <p:cNvSpPr/>
          <p:nvPr/>
        </p:nvSpPr>
        <p:spPr>
          <a:xfrm>
            <a:off x="1105946" y="143796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AB9D00-6964-4B37-8DDE-76F6E9737202}"/>
              </a:ext>
            </a:extLst>
          </p:cNvPr>
          <p:cNvSpPr/>
          <p:nvPr/>
        </p:nvSpPr>
        <p:spPr>
          <a:xfrm>
            <a:off x="1450695" y="2834298"/>
            <a:ext cx="4855214" cy="109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B71713-CAED-44E3-9BFF-61662E8CAC54}"/>
              </a:ext>
            </a:extLst>
          </p:cNvPr>
          <p:cNvSpPr/>
          <p:nvPr/>
        </p:nvSpPr>
        <p:spPr>
          <a:xfrm>
            <a:off x="1450695" y="4064281"/>
            <a:ext cx="3106207" cy="123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CC4F36-A6B6-45A4-9E7F-3C5985DCCC7D}"/>
              </a:ext>
            </a:extLst>
          </p:cNvPr>
          <p:cNvSpPr/>
          <p:nvPr/>
        </p:nvSpPr>
        <p:spPr>
          <a:xfrm>
            <a:off x="1450695" y="5615795"/>
            <a:ext cx="5039199" cy="982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B47F02-A0A6-4262-9351-572183EAAFA4}"/>
              </a:ext>
            </a:extLst>
          </p:cNvPr>
          <p:cNvSpPr/>
          <p:nvPr/>
        </p:nvSpPr>
        <p:spPr>
          <a:xfrm>
            <a:off x="1105946" y="2698623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6619255-1918-4B00-BE8A-BB43430DF42A}"/>
              </a:ext>
            </a:extLst>
          </p:cNvPr>
          <p:cNvSpPr/>
          <p:nvPr/>
        </p:nvSpPr>
        <p:spPr>
          <a:xfrm>
            <a:off x="1105946" y="394965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00737D-EB4A-4D58-B492-A44A6203611A}"/>
              </a:ext>
            </a:extLst>
          </p:cNvPr>
          <p:cNvSpPr/>
          <p:nvPr/>
        </p:nvSpPr>
        <p:spPr>
          <a:xfrm>
            <a:off x="1105946" y="5528284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0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756491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아이디와 비밀번호는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admin123, 0000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모드 메뉴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88E25A5-4097-4C2A-B6DF-2BE534086C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44123" y="1468645"/>
            <a:ext cx="4219575" cy="1669124"/>
          </a:xfrm>
          <a:prstGeom prst="rect">
            <a:avLst/>
          </a:prstGeom>
        </p:spPr>
      </p:pic>
      <p:pic>
        <p:nvPicPr>
          <p:cNvPr id="11" name="image7.png">
            <a:extLst>
              <a:ext uri="{FF2B5EF4-FFF2-40B4-BE49-F238E27FC236}">
                <a16:creationId xmlns:a16="http://schemas.microsoft.com/office/drawing/2014/main" id="{BA0672B1-68E4-4168-94F2-6F083F49625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44123" y="3067515"/>
            <a:ext cx="4219575" cy="3612309"/>
          </a:xfrm>
          <a:prstGeom prst="rect">
            <a:avLst/>
          </a:prstGeom>
          <a:ln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F0688A-037A-4095-991B-BC257F76176A}"/>
              </a:ext>
            </a:extLst>
          </p:cNvPr>
          <p:cNvSpPr/>
          <p:nvPr/>
        </p:nvSpPr>
        <p:spPr>
          <a:xfrm>
            <a:off x="1772528" y="1460417"/>
            <a:ext cx="4191170" cy="160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E44881-2795-4994-B33F-AD1A78852486}"/>
              </a:ext>
            </a:extLst>
          </p:cNvPr>
          <p:cNvSpPr/>
          <p:nvPr/>
        </p:nvSpPr>
        <p:spPr>
          <a:xfrm>
            <a:off x="1428253" y="140136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8F281-2141-4F82-81AC-F18C192FD7C2}"/>
              </a:ext>
            </a:extLst>
          </p:cNvPr>
          <p:cNvSpPr/>
          <p:nvPr/>
        </p:nvSpPr>
        <p:spPr>
          <a:xfrm>
            <a:off x="1772528" y="3075738"/>
            <a:ext cx="4191170" cy="3518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9993144-5A15-437B-B99C-34232C73A203}"/>
              </a:ext>
            </a:extLst>
          </p:cNvPr>
          <p:cNvSpPr/>
          <p:nvPr/>
        </p:nvSpPr>
        <p:spPr>
          <a:xfrm>
            <a:off x="1428253" y="2928128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2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74089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 모드 메뉴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조회 및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1-1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변경하고자 하는 객실 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0" name="image5.png">
            <a:extLst>
              <a:ext uri="{FF2B5EF4-FFF2-40B4-BE49-F238E27FC236}">
                <a16:creationId xmlns:a16="http://schemas.microsoft.com/office/drawing/2014/main" id="{CB3266F7-891B-485B-9CD1-768BCF95286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49496" y="1720476"/>
            <a:ext cx="5178475" cy="4097020"/>
          </a:xfrm>
          <a:prstGeom prst="rect">
            <a:avLst/>
          </a:prstGeom>
          <a:ln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332388-2920-426C-ACE4-8A5937F2ACCA}"/>
              </a:ext>
            </a:extLst>
          </p:cNvPr>
          <p:cNvSpPr/>
          <p:nvPr/>
        </p:nvSpPr>
        <p:spPr>
          <a:xfrm>
            <a:off x="1549496" y="1720476"/>
            <a:ext cx="5178474" cy="409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B3D1DCB-9F01-4A2E-943D-04E094036822}"/>
              </a:ext>
            </a:extLst>
          </p:cNvPr>
          <p:cNvSpPr/>
          <p:nvPr/>
        </p:nvSpPr>
        <p:spPr>
          <a:xfrm>
            <a:off x="1205221" y="166142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046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4-2. </a:t>
            </a:r>
            <a:r>
              <a:rPr lang="ko-KR" altLang="en-US" dirty="0"/>
              <a:t>기능 설명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AFE39BE-A3DA-4C8C-8044-C11031F8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513080"/>
              </p:ext>
            </p:extLst>
          </p:nvPr>
        </p:nvGraphicFramePr>
        <p:xfrm>
          <a:off x="6913756" y="1720476"/>
          <a:ext cx="4828478" cy="146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01">
                  <a:extLst>
                    <a:ext uri="{9D8B030D-6E8A-4147-A177-3AD203B41FA5}">
                      <a16:colId xmlns:a16="http://schemas.microsoft.com/office/drawing/2014/main" val="2508121227"/>
                    </a:ext>
                  </a:extLst>
                </a:gridCol>
                <a:gridCol w="4317977">
                  <a:extLst>
                    <a:ext uri="{9D8B030D-6E8A-4147-A177-3AD203B41FA5}">
                      <a16:colId xmlns:a16="http://schemas.microsoft.com/office/drawing/2014/main" val="1366128523"/>
                    </a:ext>
                  </a:extLst>
                </a:gridCol>
              </a:tblGrid>
              <a:tr h="36838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49969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관리자모드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객실정보 변경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객실가격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140422"/>
                  </a:ext>
                </a:extLst>
              </a:tr>
              <a:tr h="54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변경할 가격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8622213"/>
                  </a:ext>
                </a:extLst>
              </a:tr>
            </a:tbl>
          </a:graphicData>
        </a:graphic>
      </p:graphicFrame>
      <p:pic>
        <p:nvPicPr>
          <p:cNvPr id="10" name="image4.png">
            <a:extLst>
              <a:ext uri="{FF2B5EF4-FFF2-40B4-BE49-F238E27FC236}">
                <a16:creationId xmlns:a16="http://schemas.microsoft.com/office/drawing/2014/main" id="{49123141-6379-4E4F-9D65-FB93941BA7EB}"/>
              </a:ext>
            </a:extLst>
          </p:cNvPr>
          <p:cNvPicPr/>
          <p:nvPr/>
        </p:nvPicPr>
        <p:blipFill rotWithShape="1">
          <a:blip r:embed="rId4"/>
          <a:srcRect t="43760"/>
          <a:stretch/>
        </p:blipFill>
        <p:spPr>
          <a:xfrm>
            <a:off x="1524328" y="1720477"/>
            <a:ext cx="5240641" cy="1400228"/>
          </a:xfrm>
          <a:prstGeom prst="rect">
            <a:avLst/>
          </a:prstGeom>
          <a:ln/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391675CD-8AF0-4923-806D-8B3B3832355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524328" y="2625407"/>
            <a:ext cx="5240642" cy="1607185"/>
          </a:xfrm>
          <a:prstGeom prst="rect">
            <a:avLst/>
          </a:prstGeom>
          <a:ln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13B51B-78DE-4EC5-AEA7-9249C10E41C4}"/>
              </a:ext>
            </a:extLst>
          </p:cNvPr>
          <p:cNvSpPr/>
          <p:nvPr/>
        </p:nvSpPr>
        <p:spPr>
          <a:xfrm>
            <a:off x="1532718" y="1720477"/>
            <a:ext cx="5178474" cy="10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C9D1EC-EA37-42F3-A344-66AEB84086EA}"/>
              </a:ext>
            </a:extLst>
          </p:cNvPr>
          <p:cNvSpPr/>
          <p:nvPr/>
        </p:nvSpPr>
        <p:spPr>
          <a:xfrm>
            <a:off x="1205221" y="1661427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43AAD-07CA-4E31-9266-B6C1252AC184}"/>
              </a:ext>
            </a:extLst>
          </p:cNvPr>
          <p:cNvSpPr/>
          <p:nvPr/>
        </p:nvSpPr>
        <p:spPr>
          <a:xfrm>
            <a:off x="1532718" y="2793534"/>
            <a:ext cx="5178474" cy="140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9A179-6E7D-4479-87C0-3F67996E227E}"/>
              </a:ext>
            </a:extLst>
          </p:cNvPr>
          <p:cNvSpPr/>
          <p:nvPr/>
        </p:nvSpPr>
        <p:spPr>
          <a:xfrm>
            <a:off x="1205221" y="2633980"/>
            <a:ext cx="319108" cy="3191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01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닥, 방, 실내, 생활이(가) 표시된 사진&#10;&#10;매우 높은 신뢰도로 생성된 설명">
            <a:extLst>
              <a:ext uri="{FF2B5EF4-FFF2-40B4-BE49-F238E27FC236}">
                <a16:creationId xmlns:a16="http://schemas.microsoft.com/office/drawing/2014/main" id="{73F7548B-8E44-4531-887E-0DFB3E54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3" t="13986" r="20449" b="9595"/>
          <a:stretch/>
        </p:blipFill>
        <p:spPr>
          <a:xfrm>
            <a:off x="0" y="1283"/>
            <a:ext cx="12188953" cy="6856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099F54-DC51-490B-A895-31B830B73CC8}"/>
              </a:ext>
            </a:extLst>
          </p:cNvPr>
          <p:cNvSpPr/>
          <p:nvPr/>
        </p:nvSpPr>
        <p:spPr>
          <a:xfrm>
            <a:off x="-1524" y="-1"/>
            <a:ext cx="12192000" cy="685671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BC83C-E5FC-4C05-A79E-0B7EB2930637}"/>
              </a:ext>
            </a:extLst>
          </p:cNvPr>
          <p:cNvSpPr txBox="1"/>
          <p:nvPr/>
        </p:nvSpPr>
        <p:spPr>
          <a:xfrm>
            <a:off x="4215882" y="2497976"/>
            <a:ext cx="37602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1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9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닥, 방, 실내, 생활이(가) 표시된 사진&#10;&#10;매우 높은 신뢰도로 생성된 설명">
            <a:extLst>
              <a:ext uri="{FF2B5EF4-FFF2-40B4-BE49-F238E27FC236}">
                <a16:creationId xmlns:a16="http://schemas.microsoft.com/office/drawing/2014/main" id="{73F7548B-8E44-4531-887E-0DFB3E54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3" t="13986" r="20449" b="9595"/>
          <a:stretch/>
        </p:blipFill>
        <p:spPr>
          <a:xfrm>
            <a:off x="0" y="1283"/>
            <a:ext cx="12188953" cy="68567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099F54-DC51-490B-A895-31B830B73CC8}"/>
              </a:ext>
            </a:extLst>
          </p:cNvPr>
          <p:cNvSpPr/>
          <p:nvPr/>
        </p:nvSpPr>
        <p:spPr>
          <a:xfrm>
            <a:off x="-4571" y="0"/>
            <a:ext cx="12192000" cy="685671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BC83C-E5FC-4C05-A79E-0B7EB2930637}"/>
              </a:ext>
            </a:extLst>
          </p:cNvPr>
          <p:cNvSpPr txBox="1"/>
          <p:nvPr/>
        </p:nvSpPr>
        <p:spPr>
          <a:xfrm>
            <a:off x="1524" y="2767281"/>
            <a:ext cx="12188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6372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2-2. </a:t>
            </a:r>
            <a:r>
              <a:rPr lang="ko-KR" altLang="en-US" dirty="0"/>
              <a:t>일정 및 역할분담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27FD43-589C-4DDA-ABAA-85F8935DA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60095"/>
              </p:ext>
            </p:extLst>
          </p:nvPr>
        </p:nvGraphicFramePr>
        <p:xfrm>
          <a:off x="1488216" y="1679660"/>
          <a:ext cx="10315093" cy="4328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846">
                  <a:extLst>
                    <a:ext uri="{9D8B030D-6E8A-4147-A177-3AD203B41FA5}">
                      <a16:colId xmlns:a16="http://schemas.microsoft.com/office/drawing/2014/main" val="3816290016"/>
                    </a:ext>
                  </a:extLst>
                </a:gridCol>
                <a:gridCol w="8337247">
                  <a:extLst>
                    <a:ext uri="{9D8B030D-6E8A-4147-A177-3AD203B41FA5}">
                      <a16:colId xmlns:a16="http://schemas.microsoft.com/office/drawing/2014/main" val="1715099355"/>
                    </a:ext>
                  </a:extLst>
                </a:gridCol>
              </a:tblGrid>
              <a:tr h="392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175414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관리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 관리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제어 시스템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데이터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818484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윤지현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 시스템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로그인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279936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이대홍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 메뉴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 문의 작성구현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마일리지 조회 기능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구현 및 메뉴 통합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 제도 및 마일리지 관리 기능 구현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파일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데이터 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617662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조성진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요구사항별 호텔 예약 시스템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예약 조회 및 변경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상세정보 조회 및 변경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구현 및 메뉴 통합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데이터파일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회원예약 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예약 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송신한 메일 데이터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89648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최다솔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 이벤트 확인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 수정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수신된 문의 답변 작성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데이터파일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축제 데이터 생성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수신된 문의 데이터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36962"/>
                  </a:ext>
                </a:extLst>
              </a:tr>
              <a:tr h="564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황원준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비회원 로그인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]FAQ, [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프로모션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6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0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09DC5B-81E8-4D14-874F-E91B63DA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121" y="1318926"/>
            <a:ext cx="3471415" cy="5371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3F4DAB-E6B3-458C-891E-6B9D8E97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6" y="912393"/>
            <a:ext cx="6376873" cy="58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C228537-046D-47DF-9634-8CEA8C937E71}"/>
              </a:ext>
            </a:extLst>
          </p:cNvPr>
          <p:cNvSpPr/>
          <p:nvPr/>
        </p:nvSpPr>
        <p:spPr>
          <a:xfrm>
            <a:off x="-12612" y="0"/>
            <a:ext cx="1039446" cy="6864307"/>
          </a:xfrm>
          <a:prstGeom prst="rect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51FAF7-97E3-4B36-9090-51EF08477A51}"/>
              </a:ext>
            </a:extLst>
          </p:cNvPr>
          <p:cNvCxnSpPr>
            <a:cxnSpLocks/>
          </p:cNvCxnSpPr>
          <p:nvPr/>
        </p:nvCxnSpPr>
        <p:spPr>
          <a:xfrm>
            <a:off x="1026834" y="767249"/>
            <a:ext cx="11165166" cy="0"/>
          </a:xfrm>
          <a:prstGeom prst="line">
            <a:avLst/>
          </a:prstGeom>
          <a:ln>
            <a:solidFill>
              <a:schemeClr val="accent2">
                <a:lumMod val="50000"/>
                <a:alpha val="73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3D609-9BDB-48D0-82AA-5401E3F2906D}"/>
              </a:ext>
            </a:extLst>
          </p:cNvPr>
          <p:cNvSpPr txBox="1"/>
          <p:nvPr/>
        </p:nvSpPr>
        <p:spPr>
          <a:xfrm>
            <a:off x="1488217" y="178176"/>
            <a:ext cx="317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0C402-FCA1-4677-966D-708554F8AB8B}"/>
              </a:ext>
            </a:extLst>
          </p:cNvPr>
          <p:cNvSpPr txBox="1"/>
          <p:nvPr/>
        </p:nvSpPr>
        <p:spPr>
          <a:xfrm>
            <a:off x="1083844" y="106682"/>
            <a:ext cx="4656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571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600" dirty="0">
              <a:solidFill>
                <a:srgbClr val="A571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57701-72E3-42E3-9BF1-6457C07C2B97}"/>
              </a:ext>
            </a:extLst>
          </p:cNvPr>
          <p:cNvSpPr txBox="1"/>
          <p:nvPr/>
        </p:nvSpPr>
        <p:spPr>
          <a:xfrm>
            <a:off x="1383857" y="918816"/>
            <a:ext cx="3173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20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3-1. </a:t>
            </a:r>
            <a:r>
              <a:rPr lang="ko-KR" altLang="en-US" dirty="0"/>
              <a:t>순서도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767850-2CB5-4EC8-AE9A-3BB8943C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521" y1="40556" x2="35521" y2="40556"/>
                        <a14:foregroundMark x1="47083" y1="39861" x2="47083" y2="39861"/>
                        <a14:foregroundMark x1="46771" y1="39722" x2="46771" y2="39722"/>
                        <a14:foregroundMark x1="46250" y1="41667" x2="46250" y2="41667"/>
                        <a14:foregroundMark x1="46458" y1="40139" x2="46458" y2="40139"/>
                        <a14:foregroundMark x1="46771" y1="39444" x2="46771" y2="39444"/>
                        <a14:foregroundMark x1="46875" y1="39028" x2="46875" y2="39028"/>
                        <a14:foregroundMark x1="46458" y1="40000" x2="46458" y2="40000"/>
                        <a14:foregroundMark x1="46458" y1="40000" x2="46458" y2="40000"/>
                        <a14:foregroundMark x1="46875" y1="39861" x2="46979" y2="39444"/>
                        <a14:foregroundMark x1="46979" y1="36944" x2="46979" y2="36944"/>
                        <a14:foregroundMark x1="48021" y1="34306" x2="48021" y2="34306"/>
                        <a14:foregroundMark x1="51979" y1="38194" x2="51979" y2="38194"/>
                        <a14:foregroundMark x1="52604" y1="35000" x2="52604" y2="35000"/>
                        <a14:foregroundMark x1="50729" y1="19444" x2="50729" y2="19444"/>
                        <a14:foregroundMark x1="50729" y1="19444" x2="50729" y2="19444"/>
                        <a14:foregroundMark x1="50729" y1="19028" x2="51042" y2="19722"/>
                        <a14:foregroundMark x1="50521" y1="18611" x2="51042" y2="17917"/>
                        <a14:foregroundMark x1="60625" y1="39583" x2="60625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11448" r="29950" b="49584"/>
          <a:stretch/>
        </p:blipFill>
        <p:spPr>
          <a:xfrm>
            <a:off x="11309290" y="67758"/>
            <a:ext cx="845965" cy="633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1C1238-5188-4BF0-BC95-D932DB7B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918816"/>
            <a:ext cx="4726641" cy="58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2315</Words>
  <Application>Microsoft Office PowerPoint</Application>
  <PresentationFormat>와이드스크린</PresentationFormat>
  <Paragraphs>885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나눔스퀘어 Bold</vt:lpstr>
      <vt:lpstr>나눔스퀘어 ExtraBold</vt:lpstr>
      <vt:lpstr>나눔고딕 ExtraBold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황원준</dc:creator>
  <cp:lastModifiedBy>황원준</cp:lastModifiedBy>
  <cp:revision>94</cp:revision>
  <dcterms:created xsi:type="dcterms:W3CDTF">2020-11-19T05:42:01Z</dcterms:created>
  <dcterms:modified xsi:type="dcterms:W3CDTF">2020-11-22T14:30:22Z</dcterms:modified>
</cp:coreProperties>
</file>